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58" r:id="rId5"/>
    <p:sldId id="259" r:id="rId6"/>
    <p:sldId id="260" r:id="rId7"/>
    <p:sldId id="261" r:id="rId8"/>
    <p:sldId id="262" r:id="rId9"/>
    <p:sldId id="263" r:id="rId10"/>
    <p:sldId id="271" r:id="rId11"/>
    <p:sldId id="264" r:id="rId12"/>
    <p:sldId id="265" r:id="rId13"/>
    <p:sldId id="266" r:id="rId14"/>
    <p:sldId id="267" r:id="rId15"/>
    <p:sldId id="268" r:id="rId16"/>
    <p:sldId id="269"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90" d="100"/>
          <a:sy n="90" d="100"/>
        </p:scale>
        <p:origin x="1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ECC4D-458B-4A41-B370-7A172FC766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7B37CB-ED2D-4E0A-908F-BEFD9B0409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2CEDC9-FA34-4CF4-AFC4-17760D3135DE}"/>
              </a:ext>
            </a:extLst>
          </p:cNvPr>
          <p:cNvSpPr>
            <a:spLocks noGrp="1"/>
          </p:cNvSpPr>
          <p:nvPr>
            <p:ph type="dt" sz="half" idx="10"/>
          </p:nvPr>
        </p:nvSpPr>
        <p:spPr/>
        <p:txBody>
          <a:bodyPr/>
          <a:lstStyle/>
          <a:p>
            <a:fld id="{356D3D21-DB60-4E83-9C1A-F1058D601FEA}" type="datetimeFigureOut">
              <a:rPr lang="en-US" smtClean="0"/>
              <a:t>8/26/2020</a:t>
            </a:fld>
            <a:endParaRPr lang="en-US"/>
          </a:p>
        </p:txBody>
      </p:sp>
      <p:sp>
        <p:nvSpPr>
          <p:cNvPr id="5" name="Footer Placeholder 4">
            <a:extLst>
              <a:ext uri="{FF2B5EF4-FFF2-40B4-BE49-F238E27FC236}">
                <a16:creationId xmlns:a16="http://schemas.microsoft.com/office/drawing/2014/main" id="{F7040E72-C734-4819-9B6B-5B738F2B68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D3B63A-45FA-4654-9118-DEC5B18F083F}"/>
              </a:ext>
            </a:extLst>
          </p:cNvPr>
          <p:cNvSpPr>
            <a:spLocks noGrp="1"/>
          </p:cNvSpPr>
          <p:nvPr>
            <p:ph type="sldNum" sz="quarter" idx="12"/>
          </p:nvPr>
        </p:nvSpPr>
        <p:spPr/>
        <p:txBody>
          <a:bodyPr/>
          <a:lstStyle/>
          <a:p>
            <a:fld id="{7CE736AF-06CA-4564-931D-994DDA1B7E6B}" type="slidenum">
              <a:rPr lang="en-US" smtClean="0"/>
              <a:t>‹#›</a:t>
            </a:fld>
            <a:endParaRPr lang="en-US"/>
          </a:p>
        </p:txBody>
      </p:sp>
    </p:spTree>
    <p:extLst>
      <p:ext uri="{BB962C8B-B14F-4D97-AF65-F5344CB8AC3E}">
        <p14:creationId xmlns:p14="http://schemas.microsoft.com/office/powerpoint/2010/main" val="1938265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A539-F736-4B97-AD96-D03591AF02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B5E168-B80F-4970-9FEB-C4B3675A5F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5F7E72-5F10-4C16-B158-83ECEDDC3E53}"/>
              </a:ext>
            </a:extLst>
          </p:cNvPr>
          <p:cNvSpPr>
            <a:spLocks noGrp="1"/>
          </p:cNvSpPr>
          <p:nvPr>
            <p:ph type="dt" sz="half" idx="10"/>
          </p:nvPr>
        </p:nvSpPr>
        <p:spPr/>
        <p:txBody>
          <a:bodyPr/>
          <a:lstStyle/>
          <a:p>
            <a:fld id="{356D3D21-DB60-4E83-9C1A-F1058D601FEA}" type="datetimeFigureOut">
              <a:rPr lang="en-US" smtClean="0"/>
              <a:t>8/26/2020</a:t>
            </a:fld>
            <a:endParaRPr lang="en-US"/>
          </a:p>
        </p:txBody>
      </p:sp>
      <p:sp>
        <p:nvSpPr>
          <p:cNvPr id="5" name="Footer Placeholder 4">
            <a:extLst>
              <a:ext uri="{FF2B5EF4-FFF2-40B4-BE49-F238E27FC236}">
                <a16:creationId xmlns:a16="http://schemas.microsoft.com/office/drawing/2014/main" id="{7B489652-433B-40EB-A32E-10ACF65E35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29C7FD-C840-49C2-9A02-94B71BF94C2D}"/>
              </a:ext>
            </a:extLst>
          </p:cNvPr>
          <p:cNvSpPr>
            <a:spLocks noGrp="1"/>
          </p:cNvSpPr>
          <p:nvPr>
            <p:ph type="sldNum" sz="quarter" idx="12"/>
          </p:nvPr>
        </p:nvSpPr>
        <p:spPr/>
        <p:txBody>
          <a:bodyPr/>
          <a:lstStyle/>
          <a:p>
            <a:fld id="{7CE736AF-06CA-4564-931D-994DDA1B7E6B}" type="slidenum">
              <a:rPr lang="en-US" smtClean="0"/>
              <a:t>‹#›</a:t>
            </a:fld>
            <a:endParaRPr lang="en-US"/>
          </a:p>
        </p:txBody>
      </p:sp>
    </p:spTree>
    <p:extLst>
      <p:ext uri="{BB962C8B-B14F-4D97-AF65-F5344CB8AC3E}">
        <p14:creationId xmlns:p14="http://schemas.microsoft.com/office/powerpoint/2010/main" val="3899406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5B76B3-164C-42AE-B52A-F9A8EA9FFF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2DEEAC-C267-4DAF-89D3-7E5E7C74BB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FC8035-3AEA-41BB-9FCC-D46B2AFFEB40}"/>
              </a:ext>
            </a:extLst>
          </p:cNvPr>
          <p:cNvSpPr>
            <a:spLocks noGrp="1"/>
          </p:cNvSpPr>
          <p:nvPr>
            <p:ph type="dt" sz="half" idx="10"/>
          </p:nvPr>
        </p:nvSpPr>
        <p:spPr/>
        <p:txBody>
          <a:bodyPr/>
          <a:lstStyle/>
          <a:p>
            <a:fld id="{356D3D21-DB60-4E83-9C1A-F1058D601FEA}" type="datetimeFigureOut">
              <a:rPr lang="en-US" smtClean="0"/>
              <a:t>8/26/2020</a:t>
            </a:fld>
            <a:endParaRPr lang="en-US"/>
          </a:p>
        </p:txBody>
      </p:sp>
      <p:sp>
        <p:nvSpPr>
          <p:cNvPr id="5" name="Footer Placeholder 4">
            <a:extLst>
              <a:ext uri="{FF2B5EF4-FFF2-40B4-BE49-F238E27FC236}">
                <a16:creationId xmlns:a16="http://schemas.microsoft.com/office/drawing/2014/main" id="{9A1DFA7A-EE61-4A82-89E8-A6688059D6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07BA25-B33B-4540-A2B9-9792E134A6E8}"/>
              </a:ext>
            </a:extLst>
          </p:cNvPr>
          <p:cNvSpPr>
            <a:spLocks noGrp="1"/>
          </p:cNvSpPr>
          <p:nvPr>
            <p:ph type="sldNum" sz="quarter" idx="12"/>
          </p:nvPr>
        </p:nvSpPr>
        <p:spPr/>
        <p:txBody>
          <a:bodyPr/>
          <a:lstStyle/>
          <a:p>
            <a:fld id="{7CE736AF-06CA-4564-931D-994DDA1B7E6B}" type="slidenum">
              <a:rPr lang="en-US" smtClean="0"/>
              <a:t>‹#›</a:t>
            </a:fld>
            <a:endParaRPr lang="en-US"/>
          </a:p>
        </p:txBody>
      </p:sp>
    </p:spTree>
    <p:extLst>
      <p:ext uri="{BB962C8B-B14F-4D97-AF65-F5344CB8AC3E}">
        <p14:creationId xmlns:p14="http://schemas.microsoft.com/office/powerpoint/2010/main" val="1378063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06BE4-314E-400A-9BE7-2E943B9FA0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1CCDAE-5AA0-4AF2-923F-6794058D98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6FB32F-D726-44B1-A7AC-9F26169D8101}"/>
              </a:ext>
            </a:extLst>
          </p:cNvPr>
          <p:cNvSpPr>
            <a:spLocks noGrp="1"/>
          </p:cNvSpPr>
          <p:nvPr>
            <p:ph type="dt" sz="half" idx="10"/>
          </p:nvPr>
        </p:nvSpPr>
        <p:spPr/>
        <p:txBody>
          <a:bodyPr/>
          <a:lstStyle/>
          <a:p>
            <a:fld id="{356D3D21-DB60-4E83-9C1A-F1058D601FEA}" type="datetimeFigureOut">
              <a:rPr lang="en-US" smtClean="0"/>
              <a:t>8/26/2020</a:t>
            </a:fld>
            <a:endParaRPr lang="en-US"/>
          </a:p>
        </p:txBody>
      </p:sp>
      <p:sp>
        <p:nvSpPr>
          <p:cNvPr id="5" name="Footer Placeholder 4">
            <a:extLst>
              <a:ext uri="{FF2B5EF4-FFF2-40B4-BE49-F238E27FC236}">
                <a16:creationId xmlns:a16="http://schemas.microsoft.com/office/drawing/2014/main" id="{73EA26BC-5E60-46B5-825F-4C5B21BC30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718C28-1B5D-4F4C-AB6B-AB6769740675}"/>
              </a:ext>
            </a:extLst>
          </p:cNvPr>
          <p:cNvSpPr>
            <a:spLocks noGrp="1"/>
          </p:cNvSpPr>
          <p:nvPr>
            <p:ph type="sldNum" sz="quarter" idx="12"/>
          </p:nvPr>
        </p:nvSpPr>
        <p:spPr/>
        <p:txBody>
          <a:bodyPr/>
          <a:lstStyle/>
          <a:p>
            <a:fld id="{7CE736AF-06CA-4564-931D-994DDA1B7E6B}" type="slidenum">
              <a:rPr lang="en-US" smtClean="0"/>
              <a:t>‹#›</a:t>
            </a:fld>
            <a:endParaRPr lang="en-US"/>
          </a:p>
        </p:txBody>
      </p:sp>
    </p:spTree>
    <p:extLst>
      <p:ext uri="{BB962C8B-B14F-4D97-AF65-F5344CB8AC3E}">
        <p14:creationId xmlns:p14="http://schemas.microsoft.com/office/powerpoint/2010/main" val="1846060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D95D0-9B1D-4BC3-A648-92F9AEB145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BED4FC-18E7-48FE-997D-4854614DD5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6CEBB1-D7F4-4C0B-AC29-980CB47E6F41}"/>
              </a:ext>
            </a:extLst>
          </p:cNvPr>
          <p:cNvSpPr>
            <a:spLocks noGrp="1"/>
          </p:cNvSpPr>
          <p:nvPr>
            <p:ph type="dt" sz="half" idx="10"/>
          </p:nvPr>
        </p:nvSpPr>
        <p:spPr/>
        <p:txBody>
          <a:bodyPr/>
          <a:lstStyle/>
          <a:p>
            <a:fld id="{356D3D21-DB60-4E83-9C1A-F1058D601FEA}" type="datetimeFigureOut">
              <a:rPr lang="en-US" smtClean="0"/>
              <a:t>8/26/2020</a:t>
            </a:fld>
            <a:endParaRPr lang="en-US"/>
          </a:p>
        </p:txBody>
      </p:sp>
      <p:sp>
        <p:nvSpPr>
          <p:cNvPr id="5" name="Footer Placeholder 4">
            <a:extLst>
              <a:ext uri="{FF2B5EF4-FFF2-40B4-BE49-F238E27FC236}">
                <a16:creationId xmlns:a16="http://schemas.microsoft.com/office/drawing/2014/main" id="{773462FB-52AE-4005-926A-8031697362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9A59EF-907A-43F1-80F2-0B3BDEB7E420}"/>
              </a:ext>
            </a:extLst>
          </p:cNvPr>
          <p:cNvSpPr>
            <a:spLocks noGrp="1"/>
          </p:cNvSpPr>
          <p:nvPr>
            <p:ph type="sldNum" sz="quarter" idx="12"/>
          </p:nvPr>
        </p:nvSpPr>
        <p:spPr/>
        <p:txBody>
          <a:bodyPr/>
          <a:lstStyle/>
          <a:p>
            <a:fld id="{7CE736AF-06CA-4564-931D-994DDA1B7E6B}" type="slidenum">
              <a:rPr lang="en-US" smtClean="0"/>
              <a:t>‹#›</a:t>
            </a:fld>
            <a:endParaRPr lang="en-US"/>
          </a:p>
        </p:txBody>
      </p:sp>
    </p:spTree>
    <p:extLst>
      <p:ext uri="{BB962C8B-B14F-4D97-AF65-F5344CB8AC3E}">
        <p14:creationId xmlns:p14="http://schemas.microsoft.com/office/powerpoint/2010/main" val="2812311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4915D-A916-48EF-8D9B-CEC8BBD3D0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FF5BB6-5560-4177-9BCC-F8E0B00036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54B888-E1ED-4132-BFC6-7404402DE3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556E77-361F-485A-837F-870F6AF0F93E}"/>
              </a:ext>
            </a:extLst>
          </p:cNvPr>
          <p:cNvSpPr>
            <a:spLocks noGrp="1"/>
          </p:cNvSpPr>
          <p:nvPr>
            <p:ph type="dt" sz="half" idx="10"/>
          </p:nvPr>
        </p:nvSpPr>
        <p:spPr/>
        <p:txBody>
          <a:bodyPr/>
          <a:lstStyle/>
          <a:p>
            <a:fld id="{356D3D21-DB60-4E83-9C1A-F1058D601FEA}" type="datetimeFigureOut">
              <a:rPr lang="en-US" smtClean="0"/>
              <a:t>8/26/2020</a:t>
            </a:fld>
            <a:endParaRPr lang="en-US"/>
          </a:p>
        </p:txBody>
      </p:sp>
      <p:sp>
        <p:nvSpPr>
          <p:cNvPr id="6" name="Footer Placeholder 5">
            <a:extLst>
              <a:ext uri="{FF2B5EF4-FFF2-40B4-BE49-F238E27FC236}">
                <a16:creationId xmlns:a16="http://schemas.microsoft.com/office/drawing/2014/main" id="{B8DFADE4-679E-4797-AE9B-C7D2357718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2904B0-A8F4-48C8-ABFC-66DB12194D47}"/>
              </a:ext>
            </a:extLst>
          </p:cNvPr>
          <p:cNvSpPr>
            <a:spLocks noGrp="1"/>
          </p:cNvSpPr>
          <p:nvPr>
            <p:ph type="sldNum" sz="quarter" idx="12"/>
          </p:nvPr>
        </p:nvSpPr>
        <p:spPr/>
        <p:txBody>
          <a:bodyPr/>
          <a:lstStyle/>
          <a:p>
            <a:fld id="{7CE736AF-06CA-4564-931D-994DDA1B7E6B}" type="slidenum">
              <a:rPr lang="en-US" smtClean="0"/>
              <a:t>‹#›</a:t>
            </a:fld>
            <a:endParaRPr lang="en-US"/>
          </a:p>
        </p:txBody>
      </p:sp>
    </p:spTree>
    <p:extLst>
      <p:ext uri="{BB962C8B-B14F-4D97-AF65-F5344CB8AC3E}">
        <p14:creationId xmlns:p14="http://schemas.microsoft.com/office/powerpoint/2010/main" val="2084961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1B1DE-0269-48B4-9BFF-AD39B9442E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3D2E19-BB5B-45A1-9A37-B0B9E7B814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17B74F-74C0-4E62-A829-336FB37B74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BFF3CE-79E0-4524-832E-A89AB46429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21A90E-5585-48E8-9384-F36442C8E6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B10037-DA47-4080-B04A-B7C9255F7CD1}"/>
              </a:ext>
            </a:extLst>
          </p:cNvPr>
          <p:cNvSpPr>
            <a:spLocks noGrp="1"/>
          </p:cNvSpPr>
          <p:nvPr>
            <p:ph type="dt" sz="half" idx="10"/>
          </p:nvPr>
        </p:nvSpPr>
        <p:spPr/>
        <p:txBody>
          <a:bodyPr/>
          <a:lstStyle/>
          <a:p>
            <a:fld id="{356D3D21-DB60-4E83-9C1A-F1058D601FEA}" type="datetimeFigureOut">
              <a:rPr lang="en-US" smtClean="0"/>
              <a:t>8/26/2020</a:t>
            </a:fld>
            <a:endParaRPr lang="en-US"/>
          </a:p>
        </p:txBody>
      </p:sp>
      <p:sp>
        <p:nvSpPr>
          <p:cNvPr id="8" name="Footer Placeholder 7">
            <a:extLst>
              <a:ext uri="{FF2B5EF4-FFF2-40B4-BE49-F238E27FC236}">
                <a16:creationId xmlns:a16="http://schemas.microsoft.com/office/drawing/2014/main" id="{AC257F74-73CB-4F6B-A2B9-1308D8DA82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2D89B4-61D7-40E6-89AD-455EFCE8FAA1}"/>
              </a:ext>
            </a:extLst>
          </p:cNvPr>
          <p:cNvSpPr>
            <a:spLocks noGrp="1"/>
          </p:cNvSpPr>
          <p:nvPr>
            <p:ph type="sldNum" sz="quarter" idx="12"/>
          </p:nvPr>
        </p:nvSpPr>
        <p:spPr/>
        <p:txBody>
          <a:bodyPr/>
          <a:lstStyle/>
          <a:p>
            <a:fld id="{7CE736AF-06CA-4564-931D-994DDA1B7E6B}" type="slidenum">
              <a:rPr lang="en-US" smtClean="0"/>
              <a:t>‹#›</a:t>
            </a:fld>
            <a:endParaRPr lang="en-US"/>
          </a:p>
        </p:txBody>
      </p:sp>
    </p:spTree>
    <p:extLst>
      <p:ext uri="{BB962C8B-B14F-4D97-AF65-F5344CB8AC3E}">
        <p14:creationId xmlns:p14="http://schemas.microsoft.com/office/powerpoint/2010/main" val="2904421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767AB-FFD9-4C88-B4B3-36BF6EFFE2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334E18-105F-4685-A8CE-59B24E1D0861}"/>
              </a:ext>
            </a:extLst>
          </p:cNvPr>
          <p:cNvSpPr>
            <a:spLocks noGrp="1"/>
          </p:cNvSpPr>
          <p:nvPr>
            <p:ph type="dt" sz="half" idx="10"/>
          </p:nvPr>
        </p:nvSpPr>
        <p:spPr/>
        <p:txBody>
          <a:bodyPr/>
          <a:lstStyle/>
          <a:p>
            <a:fld id="{356D3D21-DB60-4E83-9C1A-F1058D601FEA}" type="datetimeFigureOut">
              <a:rPr lang="en-US" smtClean="0"/>
              <a:t>8/26/2020</a:t>
            </a:fld>
            <a:endParaRPr lang="en-US"/>
          </a:p>
        </p:txBody>
      </p:sp>
      <p:sp>
        <p:nvSpPr>
          <p:cNvPr id="4" name="Footer Placeholder 3">
            <a:extLst>
              <a:ext uri="{FF2B5EF4-FFF2-40B4-BE49-F238E27FC236}">
                <a16:creationId xmlns:a16="http://schemas.microsoft.com/office/drawing/2014/main" id="{B7D1A919-8D75-4699-8FCF-0A7F1D5AA1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40591C-1199-48BE-8FE7-799598A5230A}"/>
              </a:ext>
            </a:extLst>
          </p:cNvPr>
          <p:cNvSpPr>
            <a:spLocks noGrp="1"/>
          </p:cNvSpPr>
          <p:nvPr>
            <p:ph type="sldNum" sz="quarter" idx="12"/>
          </p:nvPr>
        </p:nvSpPr>
        <p:spPr/>
        <p:txBody>
          <a:bodyPr/>
          <a:lstStyle/>
          <a:p>
            <a:fld id="{7CE736AF-06CA-4564-931D-994DDA1B7E6B}" type="slidenum">
              <a:rPr lang="en-US" smtClean="0"/>
              <a:t>‹#›</a:t>
            </a:fld>
            <a:endParaRPr lang="en-US"/>
          </a:p>
        </p:txBody>
      </p:sp>
    </p:spTree>
    <p:extLst>
      <p:ext uri="{BB962C8B-B14F-4D97-AF65-F5344CB8AC3E}">
        <p14:creationId xmlns:p14="http://schemas.microsoft.com/office/powerpoint/2010/main" val="4256987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7DA0BF-198D-43BC-84BD-107C34FFFD52}"/>
              </a:ext>
            </a:extLst>
          </p:cNvPr>
          <p:cNvSpPr>
            <a:spLocks noGrp="1"/>
          </p:cNvSpPr>
          <p:nvPr>
            <p:ph type="dt" sz="half" idx="10"/>
          </p:nvPr>
        </p:nvSpPr>
        <p:spPr/>
        <p:txBody>
          <a:bodyPr/>
          <a:lstStyle/>
          <a:p>
            <a:fld id="{356D3D21-DB60-4E83-9C1A-F1058D601FEA}" type="datetimeFigureOut">
              <a:rPr lang="en-US" smtClean="0"/>
              <a:t>8/26/2020</a:t>
            </a:fld>
            <a:endParaRPr lang="en-US"/>
          </a:p>
        </p:txBody>
      </p:sp>
      <p:sp>
        <p:nvSpPr>
          <p:cNvPr id="3" name="Footer Placeholder 2">
            <a:extLst>
              <a:ext uri="{FF2B5EF4-FFF2-40B4-BE49-F238E27FC236}">
                <a16:creationId xmlns:a16="http://schemas.microsoft.com/office/drawing/2014/main" id="{8EC1287C-9271-4E42-88F5-703C5DD6AF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FBD820-E9FF-4CEB-9235-1B2670429F23}"/>
              </a:ext>
            </a:extLst>
          </p:cNvPr>
          <p:cNvSpPr>
            <a:spLocks noGrp="1"/>
          </p:cNvSpPr>
          <p:nvPr>
            <p:ph type="sldNum" sz="quarter" idx="12"/>
          </p:nvPr>
        </p:nvSpPr>
        <p:spPr/>
        <p:txBody>
          <a:bodyPr/>
          <a:lstStyle/>
          <a:p>
            <a:fld id="{7CE736AF-06CA-4564-931D-994DDA1B7E6B}" type="slidenum">
              <a:rPr lang="en-US" smtClean="0"/>
              <a:t>‹#›</a:t>
            </a:fld>
            <a:endParaRPr lang="en-US"/>
          </a:p>
        </p:txBody>
      </p:sp>
    </p:spTree>
    <p:extLst>
      <p:ext uri="{BB962C8B-B14F-4D97-AF65-F5344CB8AC3E}">
        <p14:creationId xmlns:p14="http://schemas.microsoft.com/office/powerpoint/2010/main" val="420820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F23F4-AF43-42E4-8BFC-14305EE308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0309AD-440B-4E51-9C60-FA77172545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74F99B-0FC9-4392-B9D8-EEC8399047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521EB3-F3DC-405A-8696-AD2095D1AC3A}"/>
              </a:ext>
            </a:extLst>
          </p:cNvPr>
          <p:cNvSpPr>
            <a:spLocks noGrp="1"/>
          </p:cNvSpPr>
          <p:nvPr>
            <p:ph type="dt" sz="half" idx="10"/>
          </p:nvPr>
        </p:nvSpPr>
        <p:spPr/>
        <p:txBody>
          <a:bodyPr/>
          <a:lstStyle/>
          <a:p>
            <a:fld id="{356D3D21-DB60-4E83-9C1A-F1058D601FEA}" type="datetimeFigureOut">
              <a:rPr lang="en-US" smtClean="0"/>
              <a:t>8/26/2020</a:t>
            </a:fld>
            <a:endParaRPr lang="en-US"/>
          </a:p>
        </p:txBody>
      </p:sp>
      <p:sp>
        <p:nvSpPr>
          <p:cNvPr id="6" name="Footer Placeholder 5">
            <a:extLst>
              <a:ext uri="{FF2B5EF4-FFF2-40B4-BE49-F238E27FC236}">
                <a16:creationId xmlns:a16="http://schemas.microsoft.com/office/drawing/2014/main" id="{C13D03C4-3CA9-40FC-B388-3C43CF59A8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B3A9DD-95DE-4B1D-8B43-562B3FD5DA39}"/>
              </a:ext>
            </a:extLst>
          </p:cNvPr>
          <p:cNvSpPr>
            <a:spLocks noGrp="1"/>
          </p:cNvSpPr>
          <p:nvPr>
            <p:ph type="sldNum" sz="quarter" idx="12"/>
          </p:nvPr>
        </p:nvSpPr>
        <p:spPr/>
        <p:txBody>
          <a:bodyPr/>
          <a:lstStyle/>
          <a:p>
            <a:fld id="{7CE736AF-06CA-4564-931D-994DDA1B7E6B}" type="slidenum">
              <a:rPr lang="en-US" smtClean="0"/>
              <a:t>‹#›</a:t>
            </a:fld>
            <a:endParaRPr lang="en-US"/>
          </a:p>
        </p:txBody>
      </p:sp>
    </p:spTree>
    <p:extLst>
      <p:ext uri="{BB962C8B-B14F-4D97-AF65-F5344CB8AC3E}">
        <p14:creationId xmlns:p14="http://schemas.microsoft.com/office/powerpoint/2010/main" val="1989372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19491-C612-4B21-954B-A6687B61DD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7D0D68-876F-4C95-9236-37922FA200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169EB28-2E3C-4A2A-863F-6412CCAD5B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85785B-522A-4E3D-9105-68D7476CF07D}"/>
              </a:ext>
            </a:extLst>
          </p:cNvPr>
          <p:cNvSpPr>
            <a:spLocks noGrp="1"/>
          </p:cNvSpPr>
          <p:nvPr>
            <p:ph type="dt" sz="half" idx="10"/>
          </p:nvPr>
        </p:nvSpPr>
        <p:spPr/>
        <p:txBody>
          <a:bodyPr/>
          <a:lstStyle/>
          <a:p>
            <a:fld id="{356D3D21-DB60-4E83-9C1A-F1058D601FEA}" type="datetimeFigureOut">
              <a:rPr lang="en-US" smtClean="0"/>
              <a:t>8/26/2020</a:t>
            </a:fld>
            <a:endParaRPr lang="en-US"/>
          </a:p>
        </p:txBody>
      </p:sp>
      <p:sp>
        <p:nvSpPr>
          <p:cNvPr id="6" name="Footer Placeholder 5">
            <a:extLst>
              <a:ext uri="{FF2B5EF4-FFF2-40B4-BE49-F238E27FC236}">
                <a16:creationId xmlns:a16="http://schemas.microsoft.com/office/drawing/2014/main" id="{1EEE3BC5-2779-4ED5-9224-B0435DD4EA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EFFD1A-0A99-417F-B8B2-619A7BCFDBA7}"/>
              </a:ext>
            </a:extLst>
          </p:cNvPr>
          <p:cNvSpPr>
            <a:spLocks noGrp="1"/>
          </p:cNvSpPr>
          <p:nvPr>
            <p:ph type="sldNum" sz="quarter" idx="12"/>
          </p:nvPr>
        </p:nvSpPr>
        <p:spPr/>
        <p:txBody>
          <a:bodyPr/>
          <a:lstStyle/>
          <a:p>
            <a:fld id="{7CE736AF-06CA-4564-931D-994DDA1B7E6B}" type="slidenum">
              <a:rPr lang="en-US" smtClean="0"/>
              <a:t>‹#›</a:t>
            </a:fld>
            <a:endParaRPr lang="en-US"/>
          </a:p>
        </p:txBody>
      </p:sp>
    </p:spTree>
    <p:extLst>
      <p:ext uri="{BB962C8B-B14F-4D97-AF65-F5344CB8AC3E}">
        <p14:creationId xmlns:p14="http://schemas.microsoft.com/office/powerpoint/2010/main" val="4046553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530CF3-E666-4389-8AB5-FEB0632141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CB03B5-DF92-48E9-8023-DE1EB274D3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087676-5405-4EEE-A859-F07941F19E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6D3D21-DB60-4E83-9C1A-F1058D601FEA}" type="datetimeFigureOut">
              <a:rPr lang="en-US" smtClean="0"/>
              <a:t>8/26/2020</a:t>
            </a:fld>
            <a:endParaRPr lang="en-US"/>
          </a:p>
        </p:txBody>
      </p:sp>
      <p:sp>
        <p:nvSpPr>
          <p:cNvPr id="5" name="Footer Placeholder 4">
            <a:extLst>
              <a:ext uri="{FF2B5EF4-FFF2-40B4-BE49-F238E27FC236}">
                <a16:creationId xmlns:a16="http://schemas.microsoft.com/office/drawing/2014/main" id="{D3D5DC25-039C-45B6-A25C-03E3DCC139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C9CF0A-6369-4803-BB5D-857B5C902D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E736AF-06CA-4564-931D-994DDA1B7E6B}" type="slidenum">
              <a:rPr lang="en-US" smtClean="0"/>
              <a:t>‹#›</a:t>
            </a:fld>
            <a:endParaRPr lang="en-US"/>
          </a:p>
        </p:txBody>
      </p:sp>
    </p:spTree>
    <p:extLst>
      <p:ext uri="{BB962C8B-B14F-4D97-AF65-F5344CB8AC3E}">
        <p14:creationId xmlns:p14="http://schemas.microsoft.com/office/powerpoint/2010/main" val="462405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sjohnson@popejohnxxiii.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johnson2b@weebly.com" TargetMode="External"/><Relationship Id="rId2" Type="http://schemas.openxmlformats.org/officeDocument/2006/relationships/hyperlink" Target="mailto:sjohnson@popejohnxxiii.org"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16DBF8-9C33-4FA6-84F2-81B3A0C8CCD9}"/>
              </a:ext>
            </a:extLst>
          </p:cNvPr>
          <p:cNvSpPr>
            <a:spLocks noGrp="1"/>
          </p:cNvSpPr>
          <p:nvPr>
            <p:ph type="ctrTitle"/>
          </p:nvPr>
        </p:nvSpPr>
        <p:spPr>
          <a:xfrm>
            <a:off x="6413111" y="640081"/>
            <a:ext cx="5138808" cy="3592768"/>
          </a:xfrm>
          <a:noFill/>
        </p:spPr>
        <p:txBody>
          <a:bodyPr>
            <a:normAutofit/>
          </a:bodyPr>
          <a:lstStyle/>
          <a:p>
            <a:r>
              <a:rPr lang="en-US" b="1" dirty="0"/>
              <a:t>2020-2021</a:t>
            </a:r>
            <a:br>
              <a:rPr lang="en-US" b="1" dirty="0"/>
            </a:br>
            <a:r>
              <a:rPr lang="en-US" b="1" dirty="0"/>
              <a:t> Second Grade </a:t>
            </a:r>
            <a:br>
              <a:rPr lang="en-US" b="1" dirty="0"/>
            </a:br>
            <a:r>
              <a:rPr lang="en-US" b="1" dirty="0"/>
              <a:t> Curriculum Night</a:t>
            </a:r>
          </a:p>
        </p:txBody>
      </p:sp>
      <p:sp>
        <p:nvSpPr>
          <p:cNvPr id="6" name="Subtitle 5">
            <a:extLst>
              <a:ext uri="{FF2B5EF4-FFF2-40B4-BE49-F238E27FC236}">
                <a16:creationId xmlns:a16="http://schemas.microsoft.com/office/drawing/2014/main" id="{45283745-8C56-4423-B064-63793F5D3F47}"/>
              </a:ext>
            </a:extLst>
          </p:cNvPr>
          <p:cNvSpPr>
            <a:spLocks noGrp="1"/>
          </p:cNvSpPr>
          <p:nvPr>
            <p:ph type="subTitle" idx="1"/>
          </p:nvPr>
        </p:nvSpPr>
        <p:spPr>
          <a:xfrm>
            <a:off x="6413110" y="4371278"/>
            <a:ext cx="5138809" cy="1846643"/>
          </a:xfrm>
          <a:noFill/>
        </p:spPr>
        <p:txBody>
          <a:bodyPr>
            <a:normAutofit/>
          </a:bodyPr>
          <a:lstStyle/>
          <a:p>
            <a:r>
              <a:rPr lang="en-US"/>
              <a:t>Sonia Johnson</a:t>
            </a:r>
          </a:p>
          <a:p>
            <a:r>
              <a:rPr lang="en-US">
                <a:hlinkClick r:id="rId2"/>
              </a:rPr>
              <a:t>sjohnson@popejohnxxiii.org</a:t>
            </a:r>
            <a:endParaRPr lang="en-US"/>
          </a:p>
          <a:p>
            <a:r>
              <a:rPr lang="en-US"/>
              <a:t>www.johnson2b@weebly.com</a:t>
            </a:r>
            <a:endParaRPr lang="en-US" dirty="0"/>
          </a:p>
        </p:txBody>
      </p:sp>
      <p:sp>
        <p:nvSpPr>
          <p:cNvPr id="13" name="Rectangle 12">
            <a:extLst>
              <a:ext uri="{FF2B5EF4-FFF2-40B4-BE49-F238E27FC236}">
                <a16:creationId xmlns:a16="http://schemas.microsoft.com/office/drawing/2014/main" id="{8AD13924-DC7C-4339-B194-8A4EFFBF2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6107584" cy="6858000"/>
          </a:xfrm>
          <a:prstGeom prst="rect">
            <a:avLst/>
          </a:prstGeom>
          <a:solidFill>
            <a:srgbClr val="7E30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72458505-C9BA-445F-AE75-CFC7FF04F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480917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drawing of a cartoon character&#10;&#10;Description automatically generated">
            <a:extLst>
              <a:ext uri="{FF2B5EF4-FFF2-40B4-BE49-F238E27FC236}">
                <a16:creationId xmlns:a16="http://schemas.microsoft.com/office/drawing/2014/main" id="{23C42E19-60CD-4235-AD06-3D5D6DF286BA}"/>
              </a:ext>
            </a:extLst>
          </p:cNvPr>
          <p:cNvPicPr>
            <a:picLocks noChangeAspect="1"/>
          </p:cNvPicPr>
          <p:nvPr/>
        </p:nvPicPr>
        <p:blipFill rotWithShape="1">
          <a:blip r:embed="rId3">
            <a:extLst>
              <a:ext uri="{28A0092B-C50C-407E-A947-70E740481C1C}">
                <a14:useLocalDpi xmlns:a14="http://schemas.microsoft.com/office/drawing/2010/main" val="0"/>
              </a:ext>
            </a:extLst>
          </a:blip>
          <a:srcRect r="899" b="2"/>
          <a:stretch/>
        </p:blipFill>
        <p:spPr>
          <a:xfrm>
            <a:off x="1120701" y="1112060"/>
            <a:ext cx="3861262" cy="4633859"/>
          </a:xfrm>
          <a:prstGeom prst="rect">
            <a:avLst/>
          </a:prstGeom>
          <a:effectLst/>
        </p:spPr>
      </p:pic>
    </p:spTree>
    <p:extLst>
      <p:ext uri="{BB962C8B-B14F-4D97-AF65-F5344CB8AC3E}">
        <p14:creationId xmlns:p14="http://schemas.microsoft.com/office/powerpoint/2010/main" val="2888755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D6B86-3DB2-481B-943A-3BA31BE10786}"/>
              </a:ext>
            </a:extLst>
          </p:cNvPr>
          <p:cNvSpPr>
            <a:spLocks noGrp="1"/>
          </p:cNvSpPr>
          <p:nvPr>
            <p:ph type="title"/>
          </p:nvPr>
        </p:nvSpPr>
        <p:spPr>
          <a:xfrm>
            <a:off x="838200" y="145775"/>
            <a:ext cx="10515600" cy="6712226"/>
          </a:xfrm>
        </p:spPr>
        <p:txBody>
          <a:bodyPr>
            <a:normAutofit fontScale="90000"/>
          </a:bodyPr>
          <a:lstStyle/>
          <a:p>
            <a:r>
              <a:rPr lang="en-US" sz="3200" b="1" dirty="0">
                <a:solidFill>
                  <a:srgbClr val="7030A0"/>
                </a:solidFill>
                <a:latin typeface="Baskerville Old Face" panose="02020602080505020303" pitchFamily="18" charset="0"/>
              </a:rPr>
              <a:t>Classroom Discipline</a:t>
            </a:r>
            <a:br>
              <a:rPr lang="en-US" sz="2900" dirty="0"/>
            </a:br>
            <a:br>
              <a:rPr lang="en-US" sz="2900" dirty="0"/>
            </a:br>
            <a:r>
              <a:rPr lang="en-US" sz="2800" b="1" dirty="0">
                <a:latin typeface="Baskerville Old Face" panose="02020602080505020303" pitchFamily="18" charset="0"/>
              </a:rPr>
              <a:t>Class DOJO</a:t>
            </a:r>
            <a:br>
              <a:rPr lang="en-US" sz="2800" b="1" dirty="0">
                <a:latin typeface="Baskerville Old Face" panose="02020602080505020303" pitchFamily="18" charset="0"/>
              </a:rPr>
            </a:br>
            <a:br>
              <a:rPr lang="en-US" sz="2800" dirty="0"/>
            </a:br>
            <a:r>
              <a:rPr lang="en-US" sz="2800" dirty="0">
                <a:latin typeface="Baskerville Old Face" panose="02020602080505020303" pitchFamily="18" charset="0"/>
              </a:rPr>
              <a:t>-Students may earn or lose points for following classroom rules, expectations, turning in homework on time and participation throughout the day in all classes.</a:t>
            </a:r>
            <a:br>
              <a:rPr lang="en-US" sz="2800" dirty="0">
                <a:latin typeface="Baskerville Old Face" panose="02020602080505020303" pitchFamily="18" charset="0"/>
              </a:rPr>
            </a:br>
            <a:r>
              <a:rPr lang="en-US" sz="2800" dirty="0">
                <a:latin typeface="Baskerville Old Face" panose="02020602080505020303" pitchFamily="18" charset="0"/>
              </a:rPr>
              <a:t>-Students are shown their points at the end of every day and it is their responsibility to claim rewards. </a:t>
            </a:r>
            <a:br>
              <a:rPr lang="en-US" sz="2800" dirty="0">
                <a:latin typeface="Baskerville Old Face" panose="02020602080505020303" pitchFamily="18" charset="0"/>
              </a:rPr>
            </a:br>
            <a:r>
              <a:rPr lang="en-US" sz="2800" dirty="0">
                <a:latin typeface="Baskerville Old Face" panose="02020602080505020303" pitchFamily="18" charset="0"/>
              </a:rPr>
              <a:t>-Students that are virtual will still be able to earn and lose points. </a:t>
            </a:r>
            <a:br>
              <a:rPr lang="en-US" sz="2800" dirty="0">
                <a:latin typeface="Baskerville Old Face" panose="02020602080505020303" pitchFamily="18" charset="0"/>
              </a:rPr>
            </a:br>
            <a:br>
              <a:rPr lang="en-US" sz="2800" dirty="0">
                <a:latin typeface="Baskerville Old Face" panose="02020602080505020303" pitchFamily="18" charset="0"/>
              </a:rPr>
            </a:br>
            <a:r>
              <a:rPr lang="en-US" sz="2800" b="1" dirty="0">
                <a:latin typeface="Baskerville Old Face" panose="02020602080505020303" pitchFamily="18" charset="0"/>
              </a:rPr>
              <a:t>Additional Actions:</a:t>
            </a:r>
            <a:br>
              <a:rPr lang="en-US" sz="2800" b="1" dirty="0">
                <a:latin typeface="Baskerville Old Face" panose="02020602080505020303" pitchFamily="18" charset="0"/>
              </a:rPr>
            </a:br>
            <a:br>
              <a:rPr lang="en-US" sz="2800" dirty="0">
                <a:latin typeface="Baskerville Old Face" panose="02020602080505020303" pitchFamily="18" charset="0"/>
              </a:rPr>
            </a:br>
            <a:r>
              <a:rPr lang="en-US" sz="2800" dirty="0">
                <a:latin typeface="Baskerville Old Face" panose="02020602080505020303" pitchFamily="18" charset="0"/>
              </a:rPr>
              <a:t>-Name on board</a:t>
            </a:r>
            <a:br>
              <a:rPr lang="en-US" sz="2800" dirty="0">
                <a:latin typeface="Baskerville Old Face" panose="02020602080505020303" pitchFamily="18" charset="0"/>
              </a:rPr>
            </a:br>
            <a:r>
              <a:rPr lang="en-US" sz="2800" dirty="0">
                <a:latin typeface="Baskerville Old Face" panose="02020602080505020303" pitchFamily="18" charset="0"/>
              </a:rPr>
              <a:t>-Reflection time during recess on what better choices could have been made</a:t>
            </a:r>
            <a:br>
              <a:rPr lang="en-US" sz="2800" dirty="0">
                <a:latin typeface="Baskerville Old Face" panose="02020602080505020303" pitchFamily="18" charset="0"/>
              </a:rPr>
            </a:br>
            <a:r>
              <a:rPr lang="en-US" sz="2800" dirty="0">
                <a:latin typeface="Baskerville Old Face" panose="02020602080505020303" pitchFamily="18" charset="0"/>
              </a:rPr>
              <a:t>-Incident Reports</a:t>
            </a:r>
            <a:br>
              <a:rPr lang="en-US" sz="2800" dirty="0">
                <a:latin typeface="Baskerville Old Face" panose="02020602080505020303" pitchFamily="18" charset="0"/>
              </a:rPr>
            </a:br>
            <a:br>
              <a:rPr lang="en-US" sz="2800" dirty="0">
                <a:latin typeface="Baskerville Old Face" panose="02020602080505020303" pitchFamily="18" charset="0"/>
              </a:rPr>
            </a:br>
            <a:r>
              <a:rPr lang="en-US" sz="2800" dirty="0">
                <a:latin typeface="Baskerville Old Face" panose="02020602080505020303" pitchFamily="18" charset="0"/>
              </a:rPr>
              <a:t>Our main goal in 2B is for students to accept responsibility for both negative and positive choices. If a student is able to acknowledge that they made a mistake, then they are able to learn from that mistake and make a better choice next time. </a:t>
            </a:r>
          </a:p>
        </p:txBody>
      </p:sp>
    </p:spTree>
    <p:extLst>
      <p:ext uri="{BB962C8B-B14F-4D97-AF65-F5344CB8AC3E}">
        <p14:creationId xmlns:p14="http://schemas.microsoft.com/office/powerpoint/2010/main" val="2236944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BB75B-DFBD-4366-81CC-8FE3BBB04C69}"/>
              </a:ext>
            </a:extLst>
          </p:cNvPr>
          <p:cNvSpPr>
            <a:spLocks noGrp="1"/>
          </p:cNvSpPr>
          <p:nvPr>
            <p:ph type="title"/>
          </p:nvPr>
        </p:nvSpPr>
        <p:spPr>
          <a:xfrm>
            <a:off x="838200" y="365125"/>
            <a:ext cx="10515600" cy="6274214"/>
          </a:xfrm>
        </p:spPr>
        <p:txBody>
          <a:bodyPr>
            <a:normAutofit/>
          </a:bodyPr>
          <a:lstStyle/>
          <a:p>
            <a:r>
              <a:rPr lang="en-US" sz="3200" b="1" u="sng" dirty="0">
                <a:solidFill>
                  <a:srgbClr val="7030A0"/>
                </a:solidFill>
                <a:latin typeface="Baskerville Old Face" panose="02020602080505020303" pitchFamily="18" charset="0"/>
              </a:rPr>
              <a:t>Other Important Information</a:t>
            </a:r>
            <a:br>
              <a:rPr lang="en-US" sz="3200" b="1" u="sng" dirty="0">
                <a:solidFill>
                  <a:srgbClr val="7030A0"/>
                </a:solidFill>
                <a:latin typeface="Baskerville Old Face" panose="02020602080505020303" pitchFamily="18" charset="0"/>
              </a:rPr>
            </a:br>
            <a:br>
              <a:rPr lang="en-US" sz="3200" b="1" u="sng" dirty="0">
                <a:solidFill>
                  <a:srgbClr val="7030A0"/>
                </a:solidFill>
                <a:latin typeface="Baskerville Old Face" panose="02020602080505020303" pitchFamily="18" charset="0"/>
              </a:rPr>
            </a:br>
            <a:r>
              <a:rPr lang="en-US" sz="2900" u="sng" dirty="0">
                <a:latin typeface="Baskerville Old Face" panose="02020602080505020303" pitchFamily="18" charset="0"/>
              </a:rPr>
              <a:t>ITBS</a:t>
            </a:r>
            <a:br>
              <a:rPr lang="en-US" sz="2900" dirty="0">
                <a:latin typeface="Baskerville Old Face" panose="02020602080505020303" pitchFamily="18" charset="0"/>
              </a:rPr>
            </a:br>
            <a:r>
              <a:rPr lang="en-US" sz="2900" dirty="0">
                <a:latin typeface="Baskerville Old Face" panose="02020602080505020303" pitchFamily="18" charset="0"/>
              </a:rPr>
              <a:t>-Spring date TBD</a:t>
            </a:r>
            <a:br>
              <a:rPr lang="en-US" sz="2900" dirty="0">
                <a:latin typeface="Baskerville Old Face" panose="02020602080505020303" pitchFamily="18" charset="0"/>
              </a:rPr>
            </a:br>
            <a:br>
              <a:rPr lang="en-US" sz="2900" dirty="0">
                <a:latin typeface="Baskerville Old Face" panose="02020602080505020303" pitchFamily="18" charset="0"/>
              </a:rPr>
            </a:br>
            <a:r>
              <a:rPr lang="en-US" sz="2900" u="sng" dirty="0">
                <a:latin typeface="Baskerville Old Face" panose="02020602080505020303" pitchFamily="18" charset="0"/>
              </a:rPr>
              <a:t>Drop Off</a:t>
            </a:r>
            <a:br>
              <a:rPr lang="en-US" sz="2900" dirty="0">
                <a:latin typeface="Baskerville Old Face" panose="02020602080505020303" pitchFamily="18" charset="0"/>
              </a:rPr>
            </a:br>
            <a:r>
              <a:rPr lang="en-US" sz="2900" dirty="0">
                <a:latin typeface="Baskerville Old Face" panose="02020602080505020303" pitchFamily="18" charset="0"/>
              </a:rPr>
              <a:t>-Classroom doors will open at 7:45</a:t>
            </a:r>
            <a:br>
              <a:rPr lang="en-US" sz="2900" dirty="0">
                <a:latin typeface="Baskerville Old Face" panose="02020602080505020303" pitchFamily="18" charset="0"/>
              </a:rPr>
            </a:br>
            <a:r>
              <a:rPr lang="en-US" sz="2900" dirty="0">
                <a:latin typeface="Baskerville Old Face" panose="02020602080505020303" pitchFamily="18" charset="0"/>
              </a:rPr>
              <a:t>-Parents are asked to say good-bye at the door</a:t>
            </a:r>
            <a:br>
              <a:rPr lang="en-US" sz="2900" dirty="0">
                <a:latin typeface="Baskerville Old Face" panose="02020602080505020303" pitchFamily="18" charset="0"/>
              </a:rPr>
            </a:br>
            <a:br>
              <a:rPr lang="en-US" sz="2900" dirty="0">
                <a:latin typeface="Baskerville Old Face" panose="02020602080505020303" pitchFamily="18" charset="0"/>
              </a:rPr>
            </a:br>
            <a:r>
              <a:rPr lang="en-US" sz="2900" b="1" u="sng" dirty="0">
                <a:latin typeface="Baskerville Old Face" panose="02020602080505020303" pitchFamily="18" charset="0"/>
              </a:rPr>
              <a:t>Absences</a:t>
            </a:r>
            <a:br>
              <a:rPr lang="en-US" sz="2900" dirty="0">
                <a:latin typeface="Baskerville Old Face" panose="02020602080505020303" pitchFamily="18" charset="0"/>
              </a:rPr>
            </a:br>
            <a:r>
              <a:rPr lang="en-US" sz="2900" dirty="0">
                <a:latin typeface="Baskerville Old Face" panose="02020602080505020303" pitchFamily="18" charset="0"/>
              </a:rPr>
              <a:t>-If your child is absent, any missed work that cannot be completed in class will be sent home. They have the same number of days missed to complete the assignments. Please let me know if you know your child is going to be absent.</a:t>
            </a:r>
            <a:br>
              <a:rPr lang="en-US" sz="2900" dirty="0">
                <a:latin typeface="Baskerville Old Face" panose="02020602080505020303" pitchFamily="18" charset="0"/>
              </a:rPr>
            </a:br>
            <a:r>
              <a:rPr lang="en-US" sz="2900" dirty="0">
                <a:latin typeface="Baskerville Old Face" panose="02020602080505020303" pitchFamily="18" charset="0"/>
              </a:rPr>
              <a:t>-Your child may also access our lesson virtually. </a:t>
            </a:r>
          </a:p>
        </p:txBody>
      </p:sp>
    </p:spTree>
    <p:extLst>
      <p:ext uri="{BB962C8B-B14F-4D97-AF65-F5344CB8AC3E}">
        <p14:creationId xmlns:p14="http://schemas.microsoft.com/office/powerpoint/2010/main" val="2404554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3B5B2-1EA8-42D4-80BB-1D9ECC109C69}"/>
              </a:ext>
            </a:extLst>
          </p:cNvPr>
          <p:cNvSpPr>
            <a:spLocks noGrp="1"/>
          </p:cNvSpPr>
          <p:nvPr>
            <p:ph type="title"/>
          </p:nvPr>
        </p:nvSpPr>
        <p:spPr>
          <a:xfrm>
            <a:off x="838200" y="365124"/>
            <a:ext cx="10515600" cy="6194701"/>
          </a:xfrm>
        </p:spPr>
        <p:txBody>
          <a:bodyPr>
            <a:normAutofit/>
          </a:bodyPr>
          <a:lstStyle/>
          <a:p>
            <a:r>
              <a:rPr lang="en-US" sz="2900" b="1" u="sng" dirty="0">
                <a:latin typeface="Baskerville Old Face" panose="02020602080505020303" pitchFamily="18" charset="0"/>
              </a:rPr>
              <a:t>Self-Accountability: </a:t>
            </a:r>
            <a:r>
              <a:rPr lang="en-US" sz="2900" dirty="0">
                <a:latin typeface="Baskerville Old Face" panose="02020602080505020303" pitchFamily="18" charset="0"/>
              </a:rPr>
              <a:t>Students are responsible for entering and exiting their classroom prepared for the day ahead. It is </a:t>
            </a:r>
            <a:r>
              <a:rPr lang="en-US" sz="2900" b="1" u="sng" dirty="0">
                <a:latin typeface="Baskerville Old Face" panose="02020602080505020303" pitchFamily="18" charset="0"/>
              </a:rPr>
              <a:t>their</a:t>
            </a:r>
            <a:r>
              <a:rPr lang="en-US" sz="2900" dirty="0">
                <a:latin typeface="Baskerville Old Face" panose="02020602080505020303" pitchFamily="18" charset="0"/>
              </a:rPr>
              <a:t> responsibility to have their work, be ready to participate and be kind to one another. </a:t>
            </a:r>
            <a:br>
              <a:rPr lang="en-US" sz="2900" dirty="0">
                <a:latin typeface="Baskerville Old Face" panose="02020602080505020303" pitchFamily="18" charset="0"/>
              </a:rPr>
            </a:br>
            <a:r>
              <a:rPr lang="en-US" sz="2900" dirty="0">
                <a:latin typeface="Baskerville Old Face" panose="02020602080505020303" pitchFamily="18" charset="0"/>
              </a:rPr>
              <a:t>Please help support their independence. Mistakes happen, please help them learn from their mistakes. If an assignment was accidentally not completed, I encourage </a:t>
            </a:r>
            <a:r>
              <a:rPr lang="en-US" sz="2900" b="1" u="sng" dirty="0">
                <a:latin typeface="Baskerville Old Face" panose="02020602080505020303" pitchFamily="18" charset="0"/>
              </a:rPr>
              <a:t>them</a:t>
            </a:r>
            <a:r>
              <a:rPr lang="en-US" sz="2900" dirty="0">
                <a:latin typeface="Baskerville Old Face" panose="02020602080505020303" pitchFamily="18" charset="0"/>
              </a:rPr>
              <a:t> to turn it in the following day and to accept that consequences. It will help them in the end. </a:t>
            </a:r>
            <a:br>
              <a:rPr lang="en-US" sz="2900" dirty="0">
                <a:latin typeface="Baskerville Old Face" panose="02020602080505020303" pitchFamily="18" charset="0"/>
              </a:rPr>
            </a:br>
            <a:br>
              <a:rPr lang="en-US" sz="2900" dirty="0">
                <a:latin typeface="Baskerville Old Face" panose="02020602080505020303" pitchFamily="18" charset="0"/>
              </a:rPr>
            </a:br>
            <a:r>
              <a:rPr lang="en-US" sz="2900" b="1" u="sng" dirty="0">
                <a:latin typeface="Baskerville Old Face" panose="02020602080505020303" pitchFamily="18" charset="0"/>
              </a:rPr>
              <a:t>Agendas/Yellow Folder/Green Folder</a:t>
            </a:r>
            <a:br>
              <a:rPr lang="en-US" sz="2900" dirty="0">
                <a:latin typeface="Baskerville Old Face" panose="02020602080505020303" pitchFamily="18" charset="0"/>
              </a:rPr>
            </a:br>
            <a:r>
              <a:rPr lang="en-US" sz="2900" dirty="0">
                <a:latin typeface="Baskerville Old Face" panose="02020602080505020303" pitchFamily="18" charset="0"/>
              </a:rPr>
              <a:t>-Homework &amp; Spelling words will be written down by the student in agendas.</a:t>
            </a:r>
            <a:br>
              <a:rPr lang="en-US" sz="2900" dirty="0">
                <a:latin typeface="Baskerville Old Face" panose="02020602080505020303" pitchFamily="18" charset="0"/>
              </a:rPr>
            </a:br>
            <a:r>
              <a:rPr lang="en-US" sz="2900" dirty="0">
                <a:latin typeface="Baskerville Old Face" panose="02020602080505020303" pitchFamily="18" charset="0"/>
              </a:rPr>
              <a:t>-Yellow folders (HW) and agendas should come back and forth to school everyday.</a:t>
            </a:r>
            <a:br>
              <a:rPr lang="en-US" sz="2900" dirty="0">
                <a:latin typeface="Baskerville Old Face" panose="02020602080505020303" pitchFamily="18" charset="0"/>
              </a:rPr>
            </a:br>
            <a:r>
              <a:rPr lang="en-US" sz="2900" dirty="0">
                <a:latin typeface="Baskerville Old Face" panose="02020602080505020303" pitchFamily="18" charset="0"/>
              </a:rPr>
              <a:t>-Friday Green Folders will have graded paper work and returned on Mondays with parent log signed.</a:t>
            </a:r>
          </a:p>
        </p:txBody>
      </p:sp>
    </p:spTree>
    <p:extLst>
      <p:ext uri="{BB962C8B-B14F-4D97-AF65-F5344CB8AC3E}">
        <p14:creationId xmlns:p14="http://schemas.microsoft.com/office/powerpoint/2010/main" val="4014853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6F4AE-C32D-4B1F-9BB3-86E156BFEC11}"/>
              </a:ext>
            </a:extLst>
          </p:cNvPr>
          <p:cNvSpPr>
            <a:spLocks noGrp="1"/>
          </p:cNvSpPr>
          <p:nvPr>
            <p:ph type="title"/>
          </p:nvPr>
        </p:nvSpPr>
        <p:spPr>
          <a:xfrm>
            <a:off x="838200" y="365125"/>
            <a:ext cx="10515600" cy="6022423"/>
          </a:xfrm>
        </p:spPr>
        <p:txBody>
          <a:bodyPr>
            <a:normAutofit/>
          </a:bodyPr>
          <a:lstStyle/>
          <a:p>
            <a:r>
              <a:rPr lang="en-US" sz="3200" b="1" u="sng" dirty="0">
                <a:solidFill>
                  <a:srgbClr val="7030A0"/>
                </a:solidFill>
                <a:latin typeface="Baskerville Old Face" panose="02020602080505020303" pitchFamily="18" charset="0"/>
              </a:rPr>
              <a:t>Other Continued…</a:t>
            </a:r>
            <a:br>
              <a:rPr lang="en-US" sz="3200" dirty="0">
                <a:latin typeface="Baskerville Old Face" panose="02020602080505020303" pitchFamily="18" charset="0"/>
              </a:rPr>
            </a:br>
            <a:br>
              <a:rPr lang="en-US" sz="3200" dirty="0">
                <a:latin typeface="Baskerville Old Face" panose="02020602080505020303" pitchFamily="18" charset="0"/>
              </a:rPr>
            </a:br>
            <a:r>
              <a:rPr lang="en-US" sz="3200" b="1" u="sng" dirty="0">
                <a:latin typeface="Baskerville Old Face" panose="02020602080505020303" pitchFamily="18" charset="0"/>
              </a:rPr>
              <a:t>Snack</a:t>
            </a:r>
            <a:br>
              <a:rPr lang="en-US" sz="3200" dirty="0">
                <a:latin typeface="Baskerville Old Face" panose="02020602080505020303" pitchFamily="18" charset="0"/>
              </a:rPr>
            </a:br>
            <a:r>
              <a:rPr lang="en-US" sz="3200" dirty="0">
                <a:latin typeface="Baskerville Old Face" panose="02020602080505020303" pitchFamily="18" charset="0"/>
              </a:rPr>
              <a:t>-Every morning</a:t>
            </a:r>
            <a:br>
              <a:rPr lang="en-US" sz="3200" dirty="0">
                <a:latin typeface="Baskerville Old Face" panose="02020602080505020303" pitchFamily="18" charset="0"/>
              </a:rPr>
            </a:br>
            <a:r>
              <a:rPr lang="en-US" sz="3200" dirty="0">
                <a:latin typeface="Baskerville Old Face" panose="02020602080505020303" pitchFamily="18" charset="0"/>
              </a:rPr>
              <a:t>-Please be sure to adhere to Diocese policy (healthy options only)</a:t>
            </a:r>
            <a:br>
              <a:rPr lang="en-US" sz="3200" dirty="0">
                <a:latin typeface="Baskerville Old Face" panose="02020602080505020303" pitchFamily="18" charset="0"/>
              </a:rPr>
            </a:br>
            <a:r>
              <a:rPr lang="en-US" sz="3200" dirty="0">
                <a:latin typeface="Baskerville Old Face" panose="02020602080505020303" pitchFamily="18" charset="0"/>
              </a:rPr>
              <a:t>-No nuts!</a:t>
            </a:r>
            <a:br>
              <a:rPr lang="en-US" sz="3200" dirty="0">
                <a:latin typeface="Baskerville Old Face" panose="02020602080505020303" pitchFamily="18" charset="0"/>
              </a:rPr>
            </a:br>
            <a:br>
              <a:rPr lang="en-US" sz="3200" dirty="0">
                <a:latin typeface="Baskerville Old Face" panose="02020602080505020303" pitchFamily="18" charset="0"/>
              </a:rPr>
            </a:br>
            <a:r>
              <a:rPr lang="en-US" sz="3200" b="1" u="sng" dirty="0">
                <a:latin typeface="Baskerville Old Face" panose="02020602080505020303" pitchFamily="18" charset="0"/>
              </a:rPr>
              <a:t>Lunch</a:t>
            </a:r>
            <a:br>
              <a:rPr lang="en-US" sz="3200" dirty="0">
                <a:latin typeface="Baskerville Old Face" panose="02020602080505020303" pitchFamily="18" charset="0"/>
              </a:rPr>
            </a:br>
            <a:r>
              <a:rPr lang="en-US" sz="3200" dirty="0">
                <a:latin typeface="Baskerville Old Face" panose="02020602080505020303" pitchFamily="18" charset="0"/>
              </a:rPr>
              <a:t>-In the classroom</a:t>
            </a:r>
            <a:br>
              <a:rPr lang="en-US" sz="3200" dirty="0">
                <a:latin typeface="Baskerville Old Face" panose="02020602080505020303" pitchFamily="18" charset="0"/>
              </a:rPr>
            </a:br>
            <a:r>
              <a:rPr lang="en-US" sz="3200" dirty="0">
                <a:latin typeface="Baskerville Old Face" panose="02020602080505020303" pitchFamily="18" charset="0"/>
              </a:rPr>
              <a:t>-</a:t>
            </a:r>
            <a:r>
              <a:rPr lang="en-US" sz="3200" dirty="0" err="1">
                <a:latin typeface="Baskerville Old Face" panose="02020602080505020303" pitchFamily="18" charset="0"/>
              </a:rPr>
              <a:t>Hpt</a:t>
            </a:r>
            <a:r>
              <a:rPr lang="en-US" sz="3200" dirty="0">
                <a:latin typeface="Baskerville Old Face" panose="02020602080505020303" pitchFamily="18" charset="0"/>
              </a:rPr>
              <a:t> lunch will start September 8</a:t>
            </a:r>
            <a:r>
              <a:rPr lang="en-US" sz="3200" baseline="30000" dirty="0">
                <a:latin typeface="Baskerville Old Face" panose="02020602080505020303" pitchFamily="18" charset="0"/>
              </a:rPr>
              <a:t>th</a:t>
            </a:r>
            <a:r>
              <a:rPr lang="en-US" sz="3200" dirty="0">
                <a:latin typeface="Baskerville Old Face" panose="02020602080505020303" pitchFamily="18" charset="0"/>
              </a:rPr>
              <a:t> (or later)</a:t>
            </a:r>
            <a:br>
              <a:rPr lang="en-US" sz="3200" dirty="0">
                <a:latin typeface="Baskerville Old Face" panose="02020602080505020303" pitchFamily="18" charset="0"/>
              </a:rPr>
            </a:br>
            <a:r>
              <a:rPr lang="en-US" sz="3200" dirty="0">
                <a:latin typeface="Baskerville Old Face" panose="02020602080505020303" pitchFamily="18" charset="0"/>
              </a:rPr>
              <a:t>-No Nuts</a:t>
            </a:r>
            <a:br>
              <a:rPr lang="en-US" sz="3200" dirty="0">
                <a:latin typeface="Baskerville Old Face" panose="02020602080505020303" pitchFamily="18" charset="0"/>
              </a:rPr>
            </a:br>
            <a:endParaRPr lang="en-US" sz="3200" dirty="0">
              <a:latin typeface="Baskerville Old Face" panose="02020602080505020303" pitchFamily="18" charset="0"/>
            </a:endParaRPr>
          </a:p>
        </p:txBody>
      </p:sp>
      <p:pic>
        <p:nvPicPr>
          <p:cNvPr id="4" name="Picture 3" descr="A picture containing drawing&#10;&#10;Description automatically generated">
            <a:extLst>
              <a:ext uri="{FF2B5EF4-FFF2-40B4-BE49-F238E27FC236}">
                <a16:creationId xmlns:a16="http://schemas.microsoft.com/office/drawing/2014/main" id="{3D8B5449-395E-4E24-B1EA-A0FEA8667F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6126" y="3091009"/>
            <a:ext cx="2851419" cy="2851419"/>
          </a:xfrm>
          <a:prstGeom prst="rect">
            <a:avLst/>
          </a:prstGeom>
        </p:spPr>
      </p:pic>
    </p:spTree>
    <p:extLst>
      <p:ext uri="{BB962C8B-B14F-4D97-AF65-F5344CB8AC3E}">
        <p14:creationId xmlns:p14="http://schemas.microsoft.com/office/powerpoint/2010/main" val="30975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AA24B-1B78-4D73-B2FF-B11068DC6E4A}"/>
              </a:ext>
            </a:extLst>
          </p:cNvPr>
          <p:cNvSpPr>
            <a:spLocks noGrp="1"/>
          </p:cNvSpPr>
          <p:nvPr>
            <p:ph type="title"/>
          </p:nvPr>
        </p:nvSpPr>
        <p:spPr>
          <a:xfrm>
            <a:off x="838200" y="365125"/>
            <a:ext cx="10515600" cy="6247710"/>
          </a:xfrm>
        </p:spPr>
        <p:txBody>
          <a:bodyPr>
            <a:noAutofit/>
          </a:bodyPr>
          <a:lstStyle/>
          <a:p>
            <a:br>
              <a:rPr lang="en-US" sz="2900" dirty="0">
                <a:latin typeface="Baskerville Old Face" panose="02020602080505020303" pitchFamily="18" charset="0"/>
              </a:rPr>
            </a:br>
            <a:r>
              <a:rPr lang="en-US" sz="4000" b="1" dirty="0">
                <a:solidFill>
                  <a:srgbClr val="7030A0"/>
                </a:solidFill>
                <a:latin typeface="Baskerville Old Face" panose="02020602080505020303" pitchFamily="18" charset="0"/>
              </a:rPr>
              <a:t>COVID Procedures</a:t>
            </a:r>
            <a:br>
              <a:rPr lang="en-US" sz="2900" dirty="0">
                <a:latin typeface="Baskerville Old Face" panose="02020602080505020303" pitchFamily="18" charset="0"/>
              </a:rPr>
            </a:br>
            <a:br>
              <a:rPr lang="en-US" sz="2900" dirty="0">
                <a:latin typeface="Baskerville Old Face" panose="02020602080505020303" pitchFamily="18" charset="0"/>
              </a:rPr>
            </a:br>
            <a:r>
              <a:rPr lang="en-US" sz="2900" b="1" dirty="0">
                <a:latin typeface="Baskerville Old Face" panose="02020602080505020303" pitchFamily="18" charset="0"/>
              </a:rPr>
              <a:t>Handwashing</a:t>
            </a:r>
            <a:br>
              <a:rPr lang="en-US" sz="2900" dirty="0">
                <a:latin typeface="Baskerville Old Face" panose="02020602080505020303" pitchFamily="18" charset="0"/>
              </a:rPr>
            </a:br>
            <a:br>
              <a:rPr lang="en-US" sz="2900" dirty="0">
                <a:latin typeface="Baskerville Old Face" panose="02020602080505020303" pitchFamily="18" charset="0"/>
              </a:rPr>
            </a:br>
            <a:r>
              <a:rPr lang="en-US" sz="2900" dirty="0">
                <a:latin typeface="Baskerville Old Face" panose="02020602080505020303" pitchFamily="18" charset="0"/>
              </a:rPr>
              <a:t>-Every time we enter the room</a:t>
            </a:r>
            <a:br>
              <a:rPr lang="en-US" sz="2900" dirty="0">
                <a:latin typeface="Baskerville Old Face" panose="02020602080505020303" pitchFamily="18" charset="0"/>
              </a:rPr>
            </a:br>
            <a:r>
              <a:rPr lang="en-US" sz="2900" dirty="0">
                <a:latin typeface="Baskerville Old Face" panose="02020602080505020303" pitchFamily="18" charset="0"/>
              </a:rPr>
              <a:t>-Bathroom Breaks</a:t>
            </a:r>
            <a:br>
              <a:rPr lang="en-US" sz="2900" dirty="0">
                <a:latin typeface="Baskerville Old Face" panose="02020602080505020303" pitchFamily="18" charset="0"/>
              </a:rPr>
            </a:br>
            <a:r>
              <a:rPr lang="en-US" sz="2900" dirty="0">
                <a:latin typeface="Baskerville Old Face" panose="02020602080505020303" pitchFamily="18" charset="0"/>
              </a:rPr>
              <a:t>-Before and after snack and lunch</a:t>
            </a:r>
            <a:br>
              <a:rPr lang="en-US" sz="2900" dirty="0">
                <a:latin typeface="Baskerville Old Face" panose="02020602080505020303" pitchFamily="18" charset="0"/>
              </a:rPr>
            </a:br>
            <a:r>
              <a:rPr lang="en-US" sz="2900" dirty="0">
                <a:latin typeface="Baskerville Old Face" panose="02020602080505020303" pitchFamily="18" charset="0"/>
              </a:rPr>
              <a:t>-Sanitizer is always available and students may have their own at their seat.</a:t>
            </a:r>
            <a:br>
              <a:rPr lang="en-US" sz="2900" dirty="0">
                <a:latin typeface="Baskerville Old Face" panose="02020602080505020303" pitchFamily="18" charset="0"/>
              </a:rPr>
            </a:br>
            <a:br>
              <a:rPr lang="en-US" sz="2900" dirty="0">
                <a:latin typeface="Baskerville Old Face" panose="02020602080505020303" pitchFamily="18" charset="0"/>
              </a:rPr>
            </a:br>
            <a:r>
              <a:rPr lang="en-US" sz="2900" b="1" dirty="0">
                <a:latin typeface="Baskerville Old Face" panose="02020602080505020303" pitchFamily="18" charset="0"/>
              </a:rPr>
              <a:t>Distance</a:t>
            </a:r>
            <a:br>
              <a:rPr lang="en-US" sz="2900" dirty="0">
                <a:latin typeface="Baskerville Old Face" panose="02020602080505020303" pitchFamily="18" charset="0"/>
              </a:rPr>
            </a:br>
            <a:br>
              <a:rPr lang="en-US" sz="2900" dirty="0">
                <a:latin typeface="Baskerville Old Face" panose="02020602080505020303" pitchFamily="18" charset="0"/>
              </a:rPr>
            </a:br>
            <a:r>
              <a:rPr lang="en-US" sz="2900" dirty="0">
                <a:latin typeface="Baskerville Old Face" panose="02020602080505020303" pitchFamily="18" charset="0"/>
              </a:rPr>
              <a:t>-Desks will be 3 feet apart</a:t>
            </a:r>
            <a:br>
              <a:rPr lang="en-US" sz="2900" dirty="0">
                <a:latin typeface="Baskerville Old Face" panose="02020602080505020303" pitchFamily="18" charset="0"/>
              </a:rPr>
            </a:br>
            <a:r>
              <a:rPr lang="en-US" sz="2900" dirty="0">
                <a:latin typeface="Baskerville Old Face" panose="02020602080505020303" pitchFamily="18" charset="0"/>
              </a:rPr>
              <a:t>-Recess zones</a:t>
            </a:r>
            <a:br>
              <a:rPr lang="en-US" sz="2900" dirty="0">
                <a:latin typeface="Baskerville Old Face" panose="02020602080505020303" pitchFamily="18" charset="0"/>
              </a:rPr>
            </a:br>
            <a:r>
              <a:rPr lang="en-US" sz="2900" dirty="0">
                <a:latin typeface="Baskerville Old Face" panose="02020602080505020303" pitchFamily="18" charset="0"/>
              </a:rPr>
              <a:t>-Backpacks/Lunch bags will be kept desks/chairs</a:t>
            </a:r>
            <a:br>
              <a:rPr lang="en-US" sz="2900" dirty="0">
                <a:latin typeface="Baskerville Old Face" panose="02020602080505020303" pitchFamily="18" charset="0"/>
              </a:rPr>
            </a:br>
            <a:endParaRPr lang="en-US" sz="2900" dirty="0">
              <a:latin typeface="Baskerville Old Face" panose="02020602080505020303" pitchFamily="18" charset="0"/>
            </a:endParaRPr>
          </a:p>
        </p:txBody>
      </p:sp>
      <p:pic>
        <p:nvPicPr>
          <p:cNvPr id="4" name="Picture 3" descr="A picture containing drawing&#10;&#10;Description automatically generated">
            <a:extLst>
              <a:ext uri="{FF2B5EF4-FFF2-40B4-BE49-F238E27FC236}">
                <a16:creationId xmlns:a16="http://schemas.microsoft.com/office/drawing/2014/main" id="{77E9A87C-A6CD-4B2A-A2C0-D887E60840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1560" y="1323902"/>
            <a:ext cx="2144810" cy="1724259"/>
          </a:xfrm>
          <a:prstGeom prst="rect">
            <a:avLst/>
          </a:prstGeom>
        </p:spPr>
      </p:pic>
    </p:spTree>
    <p:extLst>
      <p:ext uri="{BB962C8B-B14F-4D97-AF65-F5344CB8AC3E}">
        <p14:creationId xmlns:p14="http://schemas.microsoft.com/office/powerpoint/2010/main" val="1610001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3056-8E15-44C3-87F8-6812E776E0AD}"/>
              </a:ext>
            </a:extLst>
          </p:cNvPr>
          <p:cNvSpPr>
            <a:spLocks noGrp="1"/>
          </p:cNvSpPr>
          <p:nvPr>
            <p:ph type="title"/>
          </p:nvPr>
        </p:nvSpPr>
        <p:spPr>
          <a:xfrm>
            <a:off x="838200" y="365125"/>
            <a:ext cx="10515600" cy="4445414"/>
          </a:xfrm>
        </p:spPr>
        <p:txBody>
          <a:bodyPr>
            <a:normAutofit fontScale="90000"/>
          </a:bodyPr>
          <a:lstStyle/>
          <a:p>
            <a:r>
              <a:rPr lang="en-US" sz="3200" b="1" dirty="0">
                <a:latin typeface="Baskerville Old Face" panose="02020602080505020303" pitchFamily="18" charset="0"/>
              </a:rPr>
              <a:t>Sanitizing</a:t>
            </a:r>
            <a:br>
              <a:rPr lang="en-US" sz="3200" dirty="0">
                <a:latin typeface="Baskerville Old Face" panose="02020602080505020303" pitchFamily="18" charset="0"/>
              </a:rPr>
            </a:br>
            <a:br>
              <a:rPr lang="en-US" sz="3200" dirty="0">
                <a:latin typeface="Baskerville Old Face" panose="02020602080505020303" pitchFamily="18" charset="0"/>
              </a:rPr>
            </a:br>
            <a:r>
              <a:rPr lang="en-US" sz="3200" dirty="0">
                <a:latin typeface="Baskerville Old Face" panose="02020602080505020303" pitchFamily="18" charset="0"/>
              </a:rPr>
              <a:t>-Room will sanitized throughout the day</a:t>
            </a:r>
            <a:br>
              <a:rPr lang="en-US" sz="3200" dirty="0">
                <a:latin typeface="Baskerville Old Face" panose="02020602080505020303" pitchFamily="18" charset="0"/>
              </a:rPr>
            </a:br>
            <a:r>
              <a:rPr lang="en-US" sz="3200" dirty="0">
                <a:latin typeface="Baskerville Old Face" panose="02020602080505020303" pitchFamily="18" charset="0"/>
              </a:rPr>
              <a:t>-Single Packs of Kleenex at desks</a:t>
            </a:r>
            <a:br>
              <a:rPr lang="en-US" sz="3200" dirty="0">
                <a:latin typeface="Baskerville Old Face" panose="02020602080505020303" pitchFamily="18" charset="0"/>
              </a:rPr>
            </a:br>
            <a:br>
              <a:rPr lang="en-US" sz="3200" dirty="0">
                <a:latin typeface="Baskerville Old Face" panose="02020602080505020303" pitchFamily="18" charset="0"/>
              </a:rPr>
            </a:br>
            <a:r>
              <a:rPr lang="en-US" sz="3200" b="1" dirty="0">
                <a:latin typeface="Baskerville Old Face" panose="02020602080505020303" pitchFamily="18" charset="0"/>
              </a:rPr>
              <a:t>Masks</a:t>
            </a:r>
            <a:br>
              <a:rPr lang="en-US" sz="3200" dirty="0">
                <a:latin typeface="Baskerville Old Face" panose="02020602080505020303" pitchFamily="18" charset="0"/>
              </a:rPr>
            </a:br>
            <a:br>
              <a:rPr lang="en-US" sz="3200" dirty="0">
                <a:latin typeface="Baskerville Old Face" panose="02020602080505020303" pitchFamily="18" charset="0"/>
              </a:rPr>
            </a:br>
            <a:r>
              <a:rPr lang="en-US" sz="3200" dirty="0">
                <a:latin typeface="Baskerville Old Face" panose="02020602080505020303" pitchFamily="18" charset="0"/>
              </a:rPr>
              <a:t>-Diocese has a cloth mask mandate</a:t>
            </a:r>
            <a:br>
              <a:rPr lang="en-US" sz="3200" dirty="0">
                <a:latin typeface="Baskerville Old Face" panose="02020602080505020303" pitchFamily="18" charset="0"/>
              </a:rPr>
            </a:br>
            <a:r>
              <a:rPr lang="en-US" sz="3200" dirty="0">
                <a:latin typeface="Baskerville Old Face" panose="02020602080505020303" pitchFamily="18" charset="0"/>
              </a:rPr>
              <a:t>-Have an extra mask in your child’s backpack</a:t>
            </a:r>
            <a:br>
              <a:rPr lang="en-US" sz="3200" dirty="0">
                <a:latin typeface="Baskerville Old Face" panose="02020602080505020303" pitchFamily="18" charset="0"/>
              </a:rPr>
            </a:br>
            <a:r>
              <a:rPr lang="en-US" sz="3200" dirty="0">
                <a:latin typeface="Baskerville Old Face" panose="02020602080505020303" pitchFamily="18" charset="0"/>
              </a:rPr>
              <a:t>-Mask breaks will be taken outside &amp; appropriately spaced out.</a:t>
            </a:r>
            <a:endParaRPr lang="en-US" sz="3200" dirty="0"/>
          </a:p>
        </p:txBody>
      </p:sp>
      <p:pic>
        <p:nvPicPr>
          <p:cNvPr id="4" name="Picture 3" descr="A picture containing drawing&#10;&#10;Description automatically generated">
            <a:extLst>
              <a:ext uri="{FF2B5EF4-FFF2-40B4-BE49-F238E27FC236}">
                <a16:creationId xmlns:a16="http://schemas.microsoft.com/office/drawing/2014/main" id="{20D97EE3-B095-4352-B186-60BE855C3B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2933" y="1267338"/>
            <a:ext cx="2976529" cy="2161662"/>
          </a:xfrm>
          <a:prstGeom prst="rect">
            <a:avLst/>
          </a:prstGeom>
        </p:spPr>
      </p:pic>
    </p:spTree>
    <p:extLst>
      <p:ext uri="{BB962C8B-B14F-4D97-AF65-F5344CB8AC3E}">
        <p14:creationId xmlns:p14="http://schemas.microsoft.com/office/powerpoint/2010/main" val="3196035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DC1F8-BD20-4E48-BC1B-F79BDE1C3D84}"/>
              </a:ext>
            </a:extLst>
          </p:cNvPr>
          <p:cNvSpPr>
            <a:spLocks noGrp="1"/>
          </p:cNvSpPr>
          <p:nvPr>
            <p:ph type="title"/>
          </p:nvPr>
        </p:nvSpPr>
        <p:spPr>
          <a:xfrm>
            <a:off x="838200" y="365125"/>
            <a:ext cx="10515600" cy="6393484"/>
          </a:xfrm>
        </p:spPr>
        <p:txBody>
          <a:bodyPr>
            <a:normAutofit fontScale="90000"/>
          </a:bodyPr>
          <a:lstStyle/>
          <a:p>
            <a:r>
              <a:rPr lang="en-US" sz="3600" dirty="0">
                <a:solidFill>
                  <a:srgbClr val="7030A0"/>
                </a:solidFill>
                <a:latin typeface="Baskerville Old Face" panose="02020602080505020303" pitchFamily="18" charset="0"/>
              </a:rPr>
              <a:t>Virtual Learning and Schoology</a:t>
            </a:r>
            <a:br>
              <a:rPr lang="en-US" sz="3600" dirty="0">
                <a:solidFill>
                  <a:srgbClr val="7030A0"/>
                </a:solidFill>
                <a:latin typeface="Baskerville Old Face" panose="02020602080505020303" pitchFamily="18" charset="0"/>
              </a:rPr>
            </a:br>
            <a:br>
              <a:rPr lang="en-US" sz="2800" dirty="0">
                <a:latin typeface="Baskerville Old Face" panose="02020602080505020303" pitchFamily="18" charset="0"/>
              </a:rPr>
            </a:br>
            <a:r>
              <a:rPr lang="en-US" sz="2800" b="1" dirty="0">
                <a:latin typeface="Baskerville Old Face" panose="02020602080505020303" pitchFamily="18" charset="0"/>
              </a:rPr>
              <a:t>Virtual</a:t>
            </a:r>
            <a:br>
              <a:rPr lang="en-US" sz="2800" dirty="0">
                <a:latin typeface="Baskerville Old Face" panose="02020602080505020303" pitchFamily="18" charset="0"/>
              </a:rPr>
            </a:br>
            <a:br>
              <a:rPr lang="en-US" sz="2800" dirty="0">
                <a:latin typeface="Baskerville Old Face" panose="02020602080505020303" pitchFamily="18" charset="0"/>
              </a:rPr>
            </a:br>
            <a:r>
              <a:rPr lang="en-US" sz="2800" dirty="0">
                <a:latin typeface="Baskerville Old Face" panose="02020602080505020303" pitchFamily="18" charset="0"/>
              </a:rPr>
              <a:t>-Log in at 8:00 am for first half of the day</a:t>
            </a:r>
            <a:br>
              <a:rPr lang="en-US" sz="2800" dirty="0">
                <a:latin typeface="Baskerville Old Face" panose="02020602080505020303" pitchFamily="18" charset="0"/>
              </a:rPr>
            </a:br>
            <a:r>
              <a:rPr lang="en-US" sz="2800" dirty="0">
                <a:latin typeface="Baskerville Old Face" panose="02020602080505020303" pitchFamily="18" charset="0"/>
              </a:rPr>
              <a:t>-Second link will be after lunch for the remainder of the day</a:t>
            </a:r>
            <a:br>
              <a:rPr lang="en-US" sz="2800" dirty="0">
                <a:latin typeface="Baskerville Old Face" panose="02020602080505020303" pitchFamily="18" charset="0"/>
              </a:rPr>
            </a:br>
            <a:r>
              <a:rPr lang="en-US" sz="2800" dirty="0">
                <a:latin typeface="Baskerville Old Face" panose="02020602080505020303" pitchFamily="18" charset="0"/>
              </a:rPr>
              <a:t>-Students are expected to stay on screen for the entire period and participate</a:t>
            </a:r>
            <a:br>
              <a:rPr lang="en-US" sz="2800" dirty="0">
                <a:latin typeface="Baskerville Old Face" panose="02020602080505020303" pitchFamily="18" charset="0"/>
              </a:rPr>
            </a:br>
            <a:br>
              <a:rPr lang="en-US" sz="2800" dirty="0">
                <a:latin typeface="Baskerville Old Face" panose="02020602080505020303" pitchFamily="18" charset="0"/>
              </a:rPr>
            </a:br>
            <a:r>
              <a:rPr lang="en-US" sz="2800" b="1" dirty="0">
                <a:latin typeface="Baskerville Old Face" panose="02020602080505020303" pitchFamily="18" charset="0"/>
              </a:rPr>
              <a:t>Schoology</a:t>
            </a:r>
            <a:br>
              <a:rPr lang="en-US" sz="2800" b="1" dirty="0">
                <a:latin typeface="Baskerville Old Face" panose="02020602080505020303" pitchFamily="18" charset="0"/>
              </a:rPr>
            </a:br>
            <a:br>
              <a:rPr lang="en-US" sz="2800" dirty="0">
                <a:latin typeface="Baskerville Old Face" panose="02020602080505020303" pitchFamily="18" charset="0"/>
              </a:rPr>
            </a:br>
            <a:r>
              <a:rPr lang="en-US" sz="2800" dirty="0">
                <a:latin typeface="Baskerville Old Face" panose="02020602080505020303" pitchFamily="18" charset="0"/>
              </a:rPr>
              <a:t>-Work will continue to be submitted via Schoology for those virtual and in person.</a:t>
            </a:r>
            <a:br>
              <a:rPr lang="en-US" sz="2800" dirty="0">
                <a:latin typeface="Baskerville Old Face" panose="02020602080505020303" pitchFamily="18" charset="0"/>
              </a:rPr>
            </a:br>
            <a:r>
              <a:rPr lang="en-US" sz="2800" dirty="0">
                <a:latin typeface="Baskerville Old Face" panose="02020602080505020303" pitchFamily="18" charset="0"/>
              </a:rPr>
              <a:t>-Graded Work can be viewed in Schoology</a:t>
            </a:r>
            <a:br>
              <a:rPr lang="en-US" sz="2800" dirty="0">
                <a:latin typeface="Baskerville Old Face" panose="02020602080505020303" pitchFamily="18" charset="0"/>
              </a:rPr>
            </a:br>
            <a:br>
              <a:rPr lang="en-US" sz="2800" dirty="0">
                <a:latin typeface="Baskerville Old Face" panose="02020602080505020303" pitchFamily="18" charset="0"/>
              </a:rPr>
            </a:br>
            <a:r>
              <a:rPr lang="en-US" sz="2800" b="1" dirty="0">
                <a:latin typeface="Baskerville Old Face" panose="02020602080505020303" pitchFamily="18" charset="0"/>
              </a:rPr>
              <a:t>Grades</a:t>
            </a:r>
            <a:br>
              <a:rPr lang="en-US" sz="2800" dirty="0">
                <a:latin typeface="Baskerville Old Face" panose="02020602080505020303" pitchFamily="18" charset="0"/>
              </a:rPr>
            </a:br>
            <a:r>
              <a:rPr lang="en-US" sz="2800" dirty="0">
                <a:latin typeface="Baskerville Old Face" panose="02020602080505020303" pitchFamily="18" charset="0"/>
              </a:rPr>
              <a:t>-Grades are updated daily. Please access </a:t>
            </a:r>
            <a:r>
              <a:rPr lang="en-US" sz="2800" dirty="0" err="1">
                <a:latin typeface="Baskerville Old Face" panose="02020602080505020303" pitchFamily="18" charset="0"/>
              </a:rPr>
              <a:t>RenWeb</a:t>
            </a:r>
            <a:r>
              <a:rPr lang="en-US" sz="2800" dirty="0">
                <a:latin typeface="Baskerville Old Face" panose="02020602080505020303" pitchFamily="18" charset="0"/>
              </a:rPr>
              <a:t> for student grades and comments.</a:t>
            </a:r>
          </a:p>
        </p:txBody>
      </p:sp>
    </p:spTree>
    <p:extLst>
      <p:ext uri="{BB962C8B-B14F-4D97-AF65-F5344CB8AC3E}">
        <p14:creationId xmlns:p14="http://schemas.microsoft.com/office/powerpoint/2010/main" val="322249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3C6D6-6849-49D1-95AF-2B25620B507D}"/>
              </a:ext>
            </a:extLst>
          </p:cNvPr>
          <p:cNvSpPr>
            <a:spLocks noGrp="1"/>
          </p:cNvSpPr>
          <p:nvPr>
            <p:ph type="title"/>
          </p:nvPr>
        </p:nvSpPr>
        <p:spPr>
          <a:xfrm>
            <a:off x="838200" y="198783"/>
            <a:ext cx="10515600" cy="6659217"/>
          </a:xfrm>
        </p:spPr>
        <p:txBody>
          <a:bodyPr>
            <a:normAutofit fontScale="90000"/>
          </a:bodyPr>
          <a:lstStyle/>
          <a:p>
            <a:br>
              <a:rPr lang="en-US" b="1" u="sng" dirty="0">
                <a:solidFill>
                  <a:srgbClr val="7030A0"/>
                </a:solidFill>
                <a:latin typeface="Baskerville Old Face" panose="02020602080505020303" pitchFamily="18" charset="0"/>
              </a:rPr>
            </a:br>
            <a:r>
              <a:rPr lang="en-US" b="1" u="sng" dirty="0">
                <a:solidFill>
                  <a:srgbClr val="7030A0"/>
                </a:solidFill>
                <a:latin typeface="Baskerville Old Face" panose="02020602080505020303" pitchFamily="18" charset="0"/>
              </a:rPr>
              <a:t>It Takes A Village…</a:t>
            </a:r>
            <a:br>
              <a:rPr lang="en-US" dirty="0"/>
            </a:br>
            <a:br>
              <a:rPr lang="en-US" dirty="0"/>
            </a:br>
            <a:br>
              <a:rPr lang="en-US" sz="2800" dirty="0">
                <a:latin typeface="Baskerville Old Face" panose="02020602080505020303" pitchFamily="18" charset="0"/>
              </a:rPr>
            </a:br>
            <a:r>
              <a:rPr lang="en-US" sz="2800" dirty="0">
                <a:latin typeface="Baskerville Old Face" panose="02020602080505020303" pitchFamily="18" charset="0"/>
              </a:rPr>
              <a:t>If you ever have a question or concern, please feel free to email me. </a:t>
            </a:r>
            <a:br>
              <a:rPr lang="en-US" sz="2800" dirty="0">
                <a:latin typeface="Baskerville Old Face" panose="02020602080505020303" pitchFamily="18" charset="0"/>
              </a:rPr>
            </a:br>
            <a:br>
              <a:rPr lang="en-US" sz="2800" dirty="0">
                <a:latin typeface="Baskerville Old Face" panose="02020602080505020303" pitchFamily="18" charset="0"/>
              </a:rPr>
            </a:br>
            <a:r>
              <a:rPr lang="en-US" sz="2800" dirty="0">
                <a:latin typeface="Baskerville Old Face" panose="02020602080505020303" pitchFamily="18" charset="0"/>
              </a:rPr>
              <a:t>Communication is one of my top priorities. Nothing should come as a surprise. </a:t>
            </a:r>
            <a:br>
              <a:rPr lang="en-US" sz="2800" dirty="0">
                <a:latin typeface="Baskerville Old Face" panose="02020602080505020303" pitchFamily="18" charset="0"/>
              </a:rPr>
            </a:br>
            <a:br>
              <a:rPr lang="en-US" sz="2800" dirty="0">
                <a:latin typeface="Baskerville Old Face" panose="02020602080505020303" pitchFamily="18" charset="0"/>
              </a:rPr>
            </a:br>
            <a:r>
              <a:rPr lang="en-US" sz="2800" dirty="0">
                <a:latin typeface="Baskerville Old Face" panose="02020602080505020303" pitchFamily="18" charset="0"/>
              </a:rPr>
              <a:t>Weekly Newsletters are posted to our class website every Sunday.</a:t>
            </a:r>
            <a:br>
              <a:rPr lang="en-US" sz="2800" dirty="0">
                <a:latin typeface="Baskerville Old Face" panose="02020602080505020303" pitchFamily="18" charset="0"/>
              </a:rPr>
            </a:br>
            <a:br>
              <a:rPr lang="en-US" sz="2800" dirty="0">
                <a:latin typeface="Baskerville Old Face" panose="02020602080505020303" pitchFamily="18" charset="0"/>
              </a:rPr>
            </a:br>
            <a:r>
              <a:rPr lang="en-US" sz="2800" dirty="0">
                <a:latin typeface="Baskerville Old Face" panose="02020602080505020303" pitchFamily="18" charset="0"/>
              </a:rPr>
              <a:t>I do my best to respond to emails promptly. Please don’t ever feel that I’m ignoring your email.  </a:t>
            </a:r>
            <a:br>
              <a:rPr lang="en-US" sz="2800" dirty="0">
                <a:latin typeface="Baskerville Old Face" panose="02020602080505020303" pitchFamily="18" charset="0"/>
              </a:rPr>
            </a:br>
            <a:br>
              <a:rPr lang="en-US" sz="2800" dirty="0">
                <a:latin typeface="Baskerville Old Face" panose="02020602080505020303" pitchFamily="18" charset="0"/>
              </a:rPr>
            </a:br>
            <a:r>
              <a:rPr lang="en-US" sz="2800" dirty="0">
                <a:latin typeface="Baskerville Old Face" panose="02020602080505020303" pitchFamily="18" charset="0"/>
              </a:rPr>
              <a:t>Homework is posted daily by 3:30 pm.</a:t>
            </a:r>
            <a:br>
              <a:rPr lang="en-US" sz="2800" dirty="0">
                <a:latin typeface="Baskerville Old Face" panose="02020602080505020303" pitchFamily="18" charset="0"/>
              </a:rPr>
            </a:br>
            <a:br>
              <a:rPr lang="en-US" sz="2800" dirty="0">
                <a:latin typeface="Baskerville Old Face" panose="02020602080505020303" pitchFamily="18" charset="0"/>
              </a:rPr>
            </a:br>
            <a:r>
              <a:rPr lang="en-US" sz="2800" dirty="0">
                <a:latin typeface="Baskerville Old Face" panose="02020602080505020303" pitchFamily="18" charset="0"/>
              </a:rPr>
              <a:t>Remember we are all in this journey together, students, parents and teachers. Unexpected life events happen. Let’s help each other out. Thank you for your patience, flexibility, kindness and support. Let’s make this year a great one!</a:t>
            </a:r>
            <a:br>
              <a:rPr lang="en-US" sz="2800" dirty="0">
                <a:latin typeface="Baskerville Old Face" panose="02020602080505020303" pitchFamily="18" charset="0"/>
              </a:rPr>
            </a:br>
            <a:br>
              <a:rPr lang="en-US" sz="2800" dirty="0">
                <a:latin typeface="Baskerville Old Face" panose="02020602080505020303" pitchFamily="18" charset="0"/>
              </a:rPr>
            </a:br>
            <a:endParaRPr lang="en-US" sz="2800" dirty="0">
              <a:latin typeface="Baskerville Old Face" panose="02020602080505020303" pitchFamily="18" charset="0"/>
            </a:endParaRPr>
          </a:p>
        </p:txBody>
      </p:sp>
      <p:pic>
        <p:nvPicPr>
          <p:cNvPr id="4" name="Picture 3" descr="A picture containing drawing&#10;&#10;Description automatically generated">
            <a:extLst>
              <a:ext uri="{FF2B5EF4-FFF2-40B4-BE49-F238E27FC236}">
                <a16:creationId xmlns:a16="http://schemas.microsoft.com/office/drawing/2014/main" id="{F65E7580-E0E5-442C-A7DC-D35F5AB63F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1223" y="0"/>
            <a:ext cx="2619375" cy="1743075"/>
          </a:xfrm>
          <a:prstGeom prst="rect">
            <a:avLst/>
          </a:prstGeom>
        </p:spPr>
      </p:pic>
    </p:spTree>
    <p:extLst>
      <p:ext uri="{BB962C8B-B14F-4D97-AF65-F5344CB8AC3E}">
        <p14:creationId xmlns:p14="http://schemas.microsoft.com/office/powerpoint/2010/main" val="2354126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286BA8-EA05-450A-B903-0C96F9C75589}"/>
              </a:ext>
            </a:extLst>
          </p:cNvPr>
          <p:cNvSpPr>
            <a:spLocks noGrp="1"/>
          </p:cNvSpPr>
          <p:nvPr>
            <p:ph type="ctrTitle"/>
          </p:nvPr>
        </p:nvSpPr>
        <p:spPr>
          <a:xfrm>
            <a:off x="4965430" y="520505"/>
            <a:ext cx="6586491" cy="1122760"/>
          </a:xfrm>
        </p:spPr>
        <p:txBody>
          <a:bodyPr vert="horz" lIns="91440" tIns="45720" rIns="91440" bIns="45720" rtlCol="0" anchor="b">
            <a:normAutofit fontScale="90000"/>
          </a:bodyPr>
          <a:lstStyle/>
          <a:p>
            <a:br>
              <a:rPr lang="en-US" sz="4100" dirty="0"/>
            </a:br>
            <a:r>
              <a:rPr lang="en-US" b="1" dirty="0">
                <a:solidFill>
                  <a:srgbClr val="7030A0"/>
                </a:solidFill>
                <a:latin typeface="Baskerville Old Face" panose="02020602080505020303" pitchFamily="18" charset="0"/>
              </a:rPr>
              <a:t>Welcome to 2B!</a:t>
            </a:r>
          </a:p>
        </p:txBody>
      </p:sp>
      <p:sp>
        <p:nvSpPr>
          <p:cNvPr id="5" name="Subtitle 4">
            <a:extLst>
              <a:ext uri="{FF2B5EF4-FFF2-40B4-BE49-F238E27FC236}">
                <a16:creationId xmlns:a16="http://schemas.microsoft.com/office/drawing/2014/main" id="{6E24A7D1-F62F-4923-9881-B1631CF4DA44}"/>
              </a:ext>
            </a:extLst>
          </p:cNvPr>
          <p:cNvSpPr>
            <a:spLocks noGrp="1"/>
          </p:cNvSpPr>
          <p:nvPr>
            <p:ph type="subTitle" idx="1"/>
          </p:nvPr>
        </p:nvSpPr>
        <p:spPr>
          <a:xfrm>
            <a:off x="4965431" y="2213112"/>
            <a:ext cx="6586489" cy="4010707"/>
          </a:xfrm>
        </p:spPr>
        <p:txBody>
          <a:bodyPr vert="horz" lIns="91440" tIns="45720" rIns="91440" bIns="45720" rtlCol="0">
            <a:noAutofit/>
          </a:bodyPr>
          <a:lstStyle/>
          <a:p>
            <a:pPr indent="-228600">
              <a:buFont typeface="Arial" panose="020B0604020202020204" pitchFamily="34" charset="0"/>
              <a:buChar char="•"/>
            </a:pPr>
            <a:r>
              <a:rPr lang="en-US" sz="1800" dirty="0">
                <a:latin typeface="Baskerville Old Face" panose="02020602080505020303" pitchFamily="18" charset="0"/>
              </a:rPr>
              <a:t>Mrs. Sonia Johnson</a:t>
            </a:r>
          </a:p>
          <a:p>
            <a:pPr indent="-228600">
              <a:buFont typeface="Arial" panose="020B0604020202020204" pitchFamily="34" charset="0"/>
              <a:buChar char="•"/>
            </a:pPr>
            <a:r>
              <a:rPr lang="en-US" sz="1800" dirty="0">
                <a:latin typeface="Baskerville Old Face" panose="02020602080505020303" pitchFamily="18" charset="0"/>
                <a:hlinkClick r:id="rId2"/>
              </a:rPr>
              <a:t>sjohnson@popejohnxxiii.org</a:t>
            </a:r>
            <a:endParaRPr lang="en-US" sz="1800" dirty="0">
              <a:latin typeface="Baskerville Old Face" panose="02020602080505020303" pitchFamily="18" charset="0"/>
            </a:endParaRPr>
          </a:p>
          <a:p>
            <a:pPr indent="-228600">
              <a:buFont typeface="Arial" panose="020B0604020202020204" pitchFamily="34" charset="0"/>
              <a:buChar char="•"/>
            </a:pPr>
            <a:r>
              <a:rPr lang="en-US" sz="1800" dirty="0">
                <a:latin typeface="Baskerville Old Face" panose="02020602080505020303" pitchFamily="18" charset="0"/>
                <a:hlinkClick r:id="rId3"/>
              </a:rPr>
              <a:t>www.johnson2b@weebly.com</a:t>
            </a:r>
            <a:endParaRPr lang="en-US" sz="1800" dirty="0">
              <a:latin typeface="Baskerville Old Face" panose="02020602080505020303" pitchFamily="18" charset="0"/>
            </a:endParaRPr>
          </a:p>
          <a:p>
            <a:pPr indent="-228600">
              <a:buFont typeface="Arial" panose="020B0604020202020204" pitchFamily="34" charset="0"/>
              <a:buChar char="•"/>
            </a:pPr>
            <a:endParaRPr lang="en-US" sz="1800" dirty="0">
              <a:latin typeface="Baskerville Old Face" panose="02020602080505020303" pitchFamily="18" charset="0"/>
            </a:endParaRPr>
          </a:p>
          <a:p>
            <a:pPr indent="-228600">
              <a:buFont typeface="Arial" panose="020B0604020202020204" pitchFamily="34" charset="0"/>
              <a:buChar char="•"/>
            </a:pPr>
            <a:r>
              <a:rPr lang="en-US" sz="1800" dirty="0">
                <a:latin typeface="Baskerville Old Face" panose="02020602080505020303" pitchFamily="18" charset="0"/>
              </a:rPr>
              <a:t>Mrs. Linda Callahan</a:t>
            </a:r>
          </a:p>
          <a:p>
            <a:pPr indent="-228600">
              <a:buFont typeface="Arial" panose="020B0604020202020204" pitchFamily="34" charset="0"/>
              <a:buChar char="•"/>
            </a:pPr>
            <a:r>
              <a:rPr lang="en-US" sz="1800" dirty="0">
                <a:latin typeface="Baskerville Old Face" panose="02020602080505020303" pitchFamily="18" charset="0"/>
              </a:rPr>
              <a:t>Instructional Aide</a:t>
            </a:r>
          </a:p>
          <a:p>
            <a:pPr indent="-228600">
              <a:buFont typeface="Arial" panose="020B0604020202020204" pitchFamily="34" charset="0"/>
              <a:buChar char="•"/>
            </a:pPr>
            <a:endParaRPr lang="en-US" sz="1800" dirty="0">
              <a:latin typeface="Baskerville Old Face" panose="02020602080505020303" pitchFamily="18" charset="0"/>
            </a:endParaRPr>
          </a:p>
          <a:p>
            <a:pPr indent="-228600">
              <a:buFont typeface="Arial" panose="020B0604020202020204" pitchFamily="34" charset="0"/>
              <a:buChar char="•"/>
            </a:pPr>
            <a:r>
              <a:rPr lang="en-US" sz="1800" dirty="0">
                <a:latin typeface="Baskerville Old Face" panose="02020602080505020303" pitchFamily="18" charset="0"/>
              </a:rPr>
              <a:t>Mrs. Debi Murphy</a:t>
            </a:r>
          </a:p>
          <a:p>
            <a:pPr indent="-228600">
              <a:buFont typeface="Arial" panose="020B0604020202020204" pitchFamily="34" charset="0"/>
              <a:buChar char="•"/>
            </a:pPr>
            <a:r>
              <a:rPr lang="en-US" sz="1800" dirty="0">
                <a:latin typeface="Baskerville Old Face" panose="02020602080505020303" pitchFamily="18" charset="0"/>
              </a:rPr>
              <a:t>Instructional Aide</a:t>
            </a:r>
          </a:p>
          <a:p>
            <a:pPr indent="-228600">
              <a:buFont typeface="Arial" panose="020B0604020202020204" pitchFamily="34" charset="0"/>
              <a:buChar char="•"/>
            </a:pPr>
            <a:endParaRPr lang="en-US" sz="1800" dirty="0">
              <a:latin typeface="Baskerville Old Face" panose="02020602080505020303" pitchFamily="18" charset="0"/>
            </a:endParaRPr>
          </a:p>
          <a:p>
            <a:pPr indent="-228600">
              <a:buFont typeface="Arial" panose="020B0604020202020204" pitchFamily="34" charset="0"/>
              <a:buChar char="•"/>
            </a:pPr>
            <a:r>
              <a:rPr lang="en-US" sz="1800" dirty="0">
                <a:latin typeface="Baskerville Old Face" panose="02020602080505020303" pitchFamily="18" charset="0"/>
              </a:rPr>
              <a:t>Mrs. Angela Cartwright</a:t>
            </a:r>
          </a:p>
          <a:p>
            <a:pPr indent="-228600">
              <a:buFont typeface="Arial" panose="020B0604020202020204" pitchFamily="34" charset="0"/>
              <a:buChar char="•"/>
            </a:pPr>
            <a:r>
              <a:rPr lang="en-US" sz="1800" dirty="0">
                <a:latin typeface="Baskerville Old Face" panose="02020602080505020303" pitchFamily="18" charset="0"/>
              </a:rPr>
              <a:t>Instructional Aide</a:t>
            </a:r>
          </a:p>
        </p:txBody>
      </p:sp>
      <p:pic>
        <p:nvPicPr>
          <p:cNvPr id="7" name="Picture 6" descr="A picture containing room&#10;&#10;Description automatically generated">
            <a:extLst>
              <a:ext uri="{FF2B5EF4-FFF2-40B4-BE49-F238E27FC236}">
                <a16:creationId xmlns:a16="http://schemas.microsoft.com/office/drawing/2014/main" id="{0CB25BCE-8D09-4DA5-B5BC-9AD770156E7B}"/>
              </a:ext>
            </a:extLst>
          </p:cNvPr>
          <p:cNvPicPr>
            <a:picLocks noChangeAspect="1"/>
          </p:cNvPicPr>
          <p:nvPr/>
        </p:nvPicPr>
        <p:blipFill rotWithShape="1">
          <a:blip r:embed="rId4">
            <a:extLst>
              <a:ext uri="{28A0092B-C50C-407E-A947-70E740481C1C}">
                <a14:useLocalDpi xmlns:a14="http://schemas.microsoft.com/office/drawing/2010/main" val="0"/>
              </a:ext>
            </a:extLst>
          </a:blip>
          <a:srcRect l="9330" r="19680" b="-1"/>
          <a:stretch/>
        </p:blipFill>
        <p:spPr>
          <a:xfrm>
            <a:off x="20" y="10"/>
            <a:ext cx="4635571" cy="6857990"/>
          </a:xfrm>
          <a:prstGeom prst="rect">
            <a:avLst/>
          </a:prstGeom>
          <a:effectLst/>
        </p:spPr>
      </p:pic>
      <p:cxnSp>
        <p:nvCxnSpPr>
          <p:cNvPr id="27" name="Straight Connector 2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9A62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8320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8EB06-0720-46B3-ABFA-EB45728AD2D2}"/>
              </a:ext>
            </a:extLst>
          </p:cNvPr>
          <p:cNvSpPr>
            <a:spLocks noGrp="1"/>
          </p:cNvSpPr>
          <p:nvPr>
            <p:ph type="title"/>
          </p:nvPr>
        </p:nvSpPr>
        <p:spPr>
          <a:xfrm>
            <a:off x="838200" y="365125"/>
            <a:ext cx="10515600" cy="5979404"/>
          </a:xfrm>
        </p:spPr>
        <p:txBody>
          <a:bodyPr>
            <a:normAutofit/>
          </a:bodyPr>
          <a:lstStyle/>
          <a:p>
            <a:r>
              <a:rPr lang="en-US" sz="3200" b="1" dirty="0">
                <a:solidFill>
                  <a:srgbClr val="7030A0"/>
                </a:solidFill>
                <a:latin typeface="Baskerville Old Face" panose="02020602080505020303" pitchFamily="18" charset="0"/>
              </a:rPr>
              <a:t>Who Is </a:t>
            </a:r>
            <a:r>
              <a:rPr lang="en-US" sz="3200" b="1" dirty="0" err="1">
                <a:solidFill>
                  <a:srgbClr val="7030A0"/>
                </a:solidFill>
                <a:latin typeface="Baskerville Old Face" panose="02020602080505020303" pitchFamily="18" charset="0"/>
              </a:rPr>
              <a:t>Mrs.Johnson</a:t>
            </a:r>
            <a:r>
              <a:rPr lang="en-US" sz="3200" b="1" dirty="0">
                <a:solidFill>
                  <a:srgbClr val="7030A0"/>
                </a:solidFill>
                <a:latin typeface="Baskerville Old Face" panose="02020602080505020303" pitchFamily="18" charset="0"/>
              </a:rPr>
              <a:t>?</a:t>
            </a:r>
            <a:br>
              <a:rPr lang="en-US" sz="2200" dirty="0">
                <a:latin typeface="Baskerville Old Face" panose="02020602080505020303" pitchFamily="18" charset="0"/>
              </a:rPr>
            </a:br>
            <a:br>
              <a:rPr lang="en-US" sz="2200" dirty="0">
                <a:latin typeface="Baskerville Old Face" panose="02020602080505020303" pitchFamily="18" charset="0"/>
              </a:rPr>
            </a:br>
            <a:r>
              <a:rPr lang="en-US" sz="2200" dirty="0">
                <a:latin typeface="Baskerville Old Face" panose="02020602080505020303" pitchFamily="18" charset="0"/>
              </a:rPr>
              <a:t>-A mom to Brady (3 ½ years) &amp; Dylan (1 year)</a:t>
            </a:r>
            <a:br>
              <a:rPr lang="en-US" sz="2200" dirty="0">
                <a:latin typeface="Baskerville Old Face" panose="02020602080505020303" pitchFamily="18" charset="0"/>
              </a:rPr>
            </a:br>
            <a:r>
              <a:rPr lang="en-US" sz="2200" dirty="0">
                <a:latin typeface="Baskerville Old Face" panose="02020602080505020303" pitchFamily="18" charset="0"/>
              </a:rPr>
              <a:t>-A wife to Eric for 7 years</a:t>
            </a:r>
            <a:br>
              <a:rPr lang="en-US" sz="2200" dirty="0">
                <a:latin typeface="Baskerville Old Face" panose="02020602080505020303" pitchFamily="18" charset="0"/>
              </a:rPr>
            </a:br>
            <a:r>
              <a:rPr lang="en-US" sz="2200" dirty="0">
                <a:latin typeface="Baskerville Old Face" panose="02020602080505020303" pitchFamily="18" charset="0"/>
              </a:rPr>
              <a:t>-An avid baker, chocolate addict and traveler</a:t>
            </a:r>
            <a:br>
              <a:rPr lang="en-US" sz="2200" dirty="0">
                <a:latin typeface="Baskerville Old Face" panose="02020602080505020303" pitchFamily="18" charset="0"/>
              </a:rPr>
            </a:br>
            <a:r>
              <a:rPr lang="en-US" sz="2200" dirty="0">
                <a:latin typeface="Baskerville Old Face" panose="02020602080505020303" pitchFamily="18" charset="0"/>
              </a:rPr>
              <a:t>-A product of Catholic grade school and high school</a:t>
            </a:r>
            <a:br>
              <a:rPr lang="en-US" sz="2200" dirty="0">
                <a:latin typeface="Baskerville Old Face" panose="02020602080505020303" pitchFamily="18" charset="0"/>
              </a:rPr>
            </a:br>
            <a:r>
              <a:rPr lang="en-US" sz="2200" dirty="0">
                <a:latin typeface="Baskerville Old Face" panose="02020602080505020303" pitchFamily="18" charset="0"/>
              </a:rPr>
              <a:t>-A teacher in her 18</a:t>
            </a:r>
            <a:r>
              <a:rPr lang="en-US" sz="2200" baseline="30000" dirty="0">
                <a:latin typeface="Baskerville Old Face" panose="02020602080505020303" pitchFamily="18" charset="0"/>
              </a:rPr>
              <a:t>th</a:t>
            </a:r>
            <a:r>
              <a:rPr lang="en-US" sz="2200" dirty="0">
                <a:latin typeface="Baskerville Old Face" panose="02020602080505020303" pitchFamily="18" charset="0"/>
              </a:rPr>
              <a:t> year of teacher! (Wow that makes me feel old.)</a:t>
            </a:r>
            <a:br>
              <a:rPr lang="en-US" sz="2200" dirty="0">
                <a:latin typeface="Baskerville Old Face" panose="02020602080505020303" pitchFamily="18" charset="0"/>
              </a:rPr>
            </a:br>
            <a:br>
              <a:rPr lang="en-US" sz="2200" dirty="0">
                <a:latin typeface="Baskerville Old Face" panose="02020602080505020303" pitchFamily="18" charset="0"/>
              </a:rPr>
            </a:br>
            <a:r>
              <a:rPr lang="en-US" sz="2200" b="1" u="sng" dirty="0">
                <a:latin typeface="Baskerville Old Face" panose="02020602080505020303" pitchFamily="18" charset="0"/>
              </a:rPr>
              <a:t>Education</a:t>
            </a:r>
            <a:br>
              <a:rPr lang="en-US" sz="2200" dirty="0">
                <a:latin typeface="Baskerville Old Face" panose="02020602080505020303" pitchFamily="18" charset="0"/>
              </a:rPr>
            </a:br>
            <a:br>
              <a:rPr lang="en-US" sz="2200" dirty="0">
                <a:latin typeface="Baskerville Old Face" panose="02020602080505020303" pitchFamily="18" charset="0"/>
              </a:rPr>
            </a:br>
            <a:r>
              <a:rPr lang="en-US" sz="2200" dirty="0">
                <a:latin typeface="Baskerville Old Face" panose="02020602080505020303" pitchFamily="18" charset="0"/>
              </a:rPr>
              <a:t>-</a:t>
            </a:r>
            <a:r>
              <a:rPr lang="en-US" sz="2200" dirty="0" err="1">
                <a:latin typeface="Baskerville Old Face" panose="02020602080505020303" pitchFamily="18" charset="0"/>
              </a:rPr>
              <a:t>B.S.Liberal</a:t>
            </a:r>
            <a:r>
              <a:rPr lang="en-US" sz="2200" dirty="0">
                <a:latin typeface="Baskerville Old Face" panose="02020602080505020303" pitchFamily="18" charset="0"/>
              </a:rPr>
              <a:t> Studies, Minor in Child Development, California Polytechnic University San Luis Obispo</a:t>
            </a:r>
            <a:br>
              <a:rPr lang="en-US" sz="2200" dirty="0">
                <a:latin typeface="Baskerville Old Face" panose="02020602080505020303" pitchFamily="18" charset="0"/>
              </a:rPr>
            </a:br>
            <a:r>
              <a:rPr lang="en-US" sz="2200" dirty="0">
                <a:latin typeface="Baskerville Old Face" panose="02020602080505020303" pitchFamily="18" charset="0"/>
              </a:rPr>
              <a:t>-Multi-Subject Cross-Cultural Language and Academic Credential (</a:t>
            </a:r>
            <a:r>
              <a:rPr lang="en-US" sz="2200" dirty="0" err="1">
                <a:latin typeface="Baskerville Old Face" panose="02020602080505020303" pitchFamily="18" charset="0"/>
              </a:rPr>
              <a:t>CalPoly</a:t>
            </a:r>
            <a:r>
              <a:rPr lang="en-US" sz="2200" dirty="0">
                <a:latin typeface="Baskerville Old Face" panose="02020602080505020303" pitchFamily="18" charset="0"/>
              </a:rPr>
              <a:t> SLO)</a:t>
            </a:r>
            <a:br>
              <a:rPr lang="en-US" sz="2200" dirty="0">
                <a:latin typeface="Baskerville Old Face" panose="02020602080505020303" pitchFamily="18" charset="0"/>
              </a:rPr>
            </a:br>
            <a:r>
              <a:rPr lang="en-US" sz="2200" dirty="0">
                <a:latin typeface="Baskerville Old Face" panose="02020602080505020303" pitchFamily="18" charset="0"/>
              </a:rPr>
              <a:t>-Autism Specialist Certified</a:t>
            </a:r>
            <a:br>
              <a:rPr lang="en-US" sz="2200" dirty="0">
                <a:latin typeface="Baskerville Old Face" panose="02020602080505020303" pitchFamily="18" charset="0"/>
              </a:rPr>
            </a:br>
            <a:r>
              <a:rPr lang="en-US" sz="2200" dirty="0">
                <a:latin typeface="Baskerville Old Face" panose="02020602080505020303" pitchFamily="18" charset="0"/>
              </a:rPr>
              <a:t>-18 years teaching in Catholic Schools in California and Arizona</a:t>
            </a:r>
          </a:p>
        </p:txBody>
      </p:sp>
      <p:pic>
        <p:nvPicPr>
          <p:cNvPr id="4" name="Picture 3" descr="A group of people posing for the camera&#10;&#10;Description automatically generated">
            <a:extLst>
              <a:ext uri="{FF2B5EF4-FFF2-40B4-BE49-F238E27FC236}">
                <a16:creationId xmlns:a16="http://schemas.microsoft.com/office/drawing/2014/main" id="{901703A9-AF0A-4A30-981F-D943B93CD9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0621" y="365125"/>
            <a:ext cx="3379372" cy="2534529"/>
          </a:xfrm>
          <a:prstGeom prst="rect">
            <a:avLst/>
          </a:prstGeom>
        </p:spPr>
      </p:pic>
    </p:spTree>
    <p:extLst>
      <p:ext uri="{BB962C8B-B14F-4D97-AF65-F5344CB8AC3E}">
        <p14:creationId xmlns:p14="http://schemas.microsoft.com/office/powerpoint/2010/main" val="3569993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0DB9C61-90E0-484F-8602-02F49EDC1B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C3C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0">
            <a:extLst>
              <a:ext uri="{FF2B5EF4-FFF2-40B4-BE49-F238E27FC236}">
                <a16:creationId xmlns:a16="http://schemas.microsoft.com/office/drawing/2014/main" id="{3F7ED563-E5DB-4937-BF78-7893C4DC9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680" y="228036"/>
            <a:ext cx="11724640" cy="63779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8C3D1F3-9A79-4138-8B03-E03DE96E7AD0}"/>
              </a:ext>
            </a:extLst>
          </p:cNvPr>
          <p:cNvSpPr>
            <a:spLocks noGrp="1"/>
          </p:cNvSpPr>
          <p:nvPr>
            <p:ph type="ctrTitle"/>
          </p:nvPr>
        </p:nvSpPr>
        <p:spPr>
          <a:xfrm>
            <a:off x="871220" y="860028"/>
            <a:ext cx="6006192" cy="1324907"/>
          </a:xfrm>
        </p:spPr>
        <p:txBody>
          <a:bodyPr vert="horz" lIns="91440" tIns="45720" rIns="91440" bIns="45720" rtlCol="0" anchor="ctr">
            <a:normAutofit/>
          </a:bodyPr>
          <a:lstStyle/>
          <a:p>
            <a:pPr algn="l"/>
            <a:r>
              <a:rPr lang="en-US" sz="4400" dirty="0">
                <a:solidFill>
                  <a:srgbClr val="7030A0"/>
                </a:solidFill>
                <a:latin typeface="Baskerville Old Face" panose="02020602080505020303" pitchFamily="18" charset="0"/>
              </a:rPr>
              <a:t>Take A Look Into 2B…</a:t>
            </a:r>
            <a:br>
              <a:rPr lang="en-US" sz="4400" dirty="0">
                <a:solidFill>
                  <a:srgbClr val="7030A0"/>
                </a:solidFill>
                <a:latin typeface="Baskerville Old Face" panose="02020602080505020303" pitchFamily="18" charset="0"/>
              </a:rPr>
            </a:br>
            <a:endParaRPr lang="en-US" sz="4400" dirty="0">
              <a:solidFill>
                <a:srgbClr val="7030A0"/>
              </a:solidFill>
              <a:latin typeface="Baskerville Old Face" panose="02020602080505020303" pitchFamily="18" charset="0"/>
            </a:endParaRPr>
          </a:p>
        </p:txBody>
      </p:sp>
      <p:sp>
        <p:nvSpPr>
          <p:cNvPr id="3" name="Subtitle 2">
            <a:extLst>
              <a:ext uri="{FF2B5EF4-FFF2-40B4-BE49-F238E27FC236}">
                <a16:creationId xmlns:a16="http://schemas.microsoft.com/office/drawing/2014/main" id="{24DF69B3-C469-4142-A2C0-6F94EF8BBE46}"/>
              </a:ext>
            </a:extLst>
          </p:cNvPr>
          <p:cNvSpPr>
            <a:spLocks noGrp="1"/>
          </p:cNvSpPr>
          <p:nvPr>
            <p:ph type="subTitle" idx="1"/>
          </p:nvPr>
        </p:nvSpPr>
        <p:spPr>
          <a:xfrm>
            <a:off x="871220" y="2248823"/>
            <a:ext cx="6006192" cy="3928139"/>
          </a:xfrm>
        </p:spPr>
        <p:txBody>
          <a:bodyPr vert="horz" lIns="91440" tIns="45720" rIns="91440" bIns="45720" rtlCol="0">
            <a:normAutofit/>
          </a:bodyPr>
          <a:lstStyle/>
          <a:p>
            <a:pPr algn="l"/>
            <a:r>
              <a:rPr lang="en-US" u="sng" dirty="0">
                <a:solidFill>
                  <a:srgbClr val="3C3C53"/>
                </a:solidFill>
                <a:latin typeface="Baskerville Old Face" panose="02020602080505020303" pitchFamily="18" charset="0"/>
              </a:rPr>
              <a:t>Daily Morning Routine</a:t>
            </a:r>
          </a:p>
          <a:p>
            <a:pPr marL="342900" indent="-228600" algn="l">
              <a:buFont typeface="Arial" panose="020B0604020202020204" pitchFamily="34" charset="0"/>
              <a:buChar char="•"/>
            </a:pPr>
            <a:r>
              <a:rPr lang="en-US" dirty="0">
                <a:solidFill>
                  <a:srgbClr val="3C3C53"/>
                </a:solidFill>
                <a:latin typeface="Baskerville Old Face" panose="02020602080505020303" pitchFamily="18" charset="0"/>
              </a:rPr>
              <a:t>Wash Hands upon entering the room</a:t>
            </a:r>
          </a:p>
          <a:p>
            <a:pPr marL="342900" indent="-228600" algn="l">
              <a:buFont typeface="Arial" panose="020B0604020202020204" pitchFamily="34" charset="0"/>
              <a:buChar char="•"/>
            </a:pPr>
            <a:r>
              <a:rPr lang="en-US" dirty="0">
                <a:solidFill>
                  <a:srgbClr val="3C3C53"/>
                </a:solidFill>
                <a:latin typeface="Baskerville Old Face" panose="02020602080505020303" pitchFamily="18" charset="0"/>
              </a:rPr>
              <a:t>Morning Work</a:t>
            </a:r>
          </a:p>
          <a:p>
            <a:pPr marL="342900" indent="-228600" algn="l">
              <a:buFont typeface="Arial" panose="020B0604020202020204" pitchFamily="34" charset="0"/>
              <a:buChar char="•"/>
            </a:pPr>
            <a:r>
              <a:rPr lang="en-US" dirty="0">
                <a:solidFill>
                  <a:srgbClr val="3C3C53"/>
                </a:solidFill>
                <a:latin typeface="Baskerville Old Face" panose="02020602080505020303" pitchFamily="18" charset="0"/>
              </a:rPr>
              <a:t>Agenda Check</a:t>
            </a:r>
          </a:p>
          <a:p>
            <a:pPr marL="342900" indent="-228600" algn="l">
              <a:buFont typeface="Arial" panose="020B0604020202020204" pitchFamily="34" charset="0"/>
              <a:buChar char="•"/>
            </a:pPr>
            <a:r>
              <a:rPr lang="en-US" dirty="0">
                <a:solidFill>
                  <a:srgbClr val="3C3C53"/>
                </a:solidFill>
                <a:latin typeface="Baskerville Old Face" panose="02020602080505020303" pitchFamily="18" charset="0"/>
              </a:rPr>
              <a:t>Pledge, Prayer, Mission Statement</a:t>
            </a:r>
          </a:p>
          <a:p>
            <a:pPr marL="342900" indent="-228600" algn="l">
              <a:buFont typeface="Arial" panose="020B0604020202020204" pitchFamily="34" charset="0"/>
              <a:buChar char="•"/>
            </a:pPr>
            <a:r>
              <a:rPr lang="en-US" dirty="0">
                <a:solidFill>
                  <a:srgbClr val="3C3C53"/>
                </a:solidFill>
                <a:latin typeface="Baskerville Old Face" panose="02020602080505020303" pitchFamily="18" charset="0"/>
              </a:rPr>
              <a:t>Preview the daily schedule </a:t>
            </a:r>
          </a:p>
        </p:txBody>
      </p:sp>
      <p:sp>
        <p:nvSpPr>
          <p:cNvPr id="23" name="Rectangle 22">
            <a:extLst>
              <a:ext uri="{FF2B5EF4-FFF2-40B4-BE49-F238E27FC236}">
                <a16:creationId xmlns:a16="http://schemas.microsoft.com/office/drawing/2014/main" id="{2306B647-FE95-4550-8350-3D2180C62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60466" y="699706"/>
            <a:ext cx="4114800" cy="5477256"/>
          </a:xfrm>
          <a:prstGeom prst="rect">
            <a:avLst/>
          </a:prstGeom>
          <a:solidFill>
            <a:srgbClr val="FFFFFF"/>
          </a:solidFill>
          <a:ln w="15875">
            <a:solidFill>
              <a:srgbClr val="3C3C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drawing of a cartoon character&#10;&#10;Description automatically generated">
            <a:extLst>
              <a:ext uri="{FF2B5EF4-FFF2-40B4-BE49-F238E27FC236}">
                <a16:creationId xmlns:a16="http://schemas.microsoft.com/office/drawing/2014/main" id="{38496C58-AD58-4316-9404-D4FF6019BF7C}"/>
              </a:ext>
            </a:extLst>
          </p:cNvPr>
          <p:cNvPicPr>
            <a:picLocks noChangeAspect="1"/>
          </p:cNvPicPr>
          <p:nvPr/>
        </p:nvPicPr>
        <p:blipFill rotWithShape="1">
          <a:blip r:embed="rId2">
            <a:extLst>
              <a:ext uri="{28A0092B-C50C-407E-A947-70E740481C1C}">
                <a14:useLocalDpi xmlns:a14="http://schemas.microsoft.com/office/drawing/2010/main" val="0"/>
              </a:ext>
            </a:extLst>
          </a:blip>
          <a:srcRect l="8789" r="1372" b="1"/>
          <a:stretch/>
        </p:blipFill>
        <p:spPr>
          <a:xfrm>
            <a:off x="7523826" y="862763"/>
            <a:ext cx="3788081" cy="5151142"/>
          </a:xfrm>
          <a:prstGeom prst="rect">
            <a:avLst/>
          </a:prstGeom>
        </p:spPr>
      </p:pic>
    </p:spTree>
    <p:extLst>
      <p:ext uri="{BB962C8B-B14F-4D97-AF65-F5344CB8AC3E}">
        <p14:creationId xmlns:p14="http://schemas.microsoft.com/office/powerpoint/2010/main" val="4259233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5739D8-E00F-45BB-AD53-E984A8738AE4}"/>
              </a:ext>
            </a:extLst>
          </p:cNvPr>
          <p:cNvSpPr>
            <a:spLocks noGrp="1"/>
          </p:cNvSpPr>
          <p:nvPr>
            <p:ph type="title"/>
          </p:nvPr>
        </p:nvSpPr>
        <p:spPr>
          <a:xfrm>
            <a:off x="838200" y="365125"/>
            <a:ext cx="10515600" cy="6204487"/>
          </a:xfrm>
        </p:spPr>
        <p:txBody>
          <a:bodyPr>
            <a:normAutofit fontScale="90000"/>
          </a:bodyPr>
          <a:lstStyle/>
          <a:p>
            <a:r>
              <a:rPr lang="en-US" sz="3600" b="1" u="sng" dirty="0">
                <a:solidFill>
                  <a:srgbClr val="7030A0"/>
                </a:solidFill>
                <a:latin typeface="Baskerville Old Face" panose="02020602080505020303" pitchFamily="18" charset="0"/>
              </a:rPr>
              <a:t>Religion</a:t>
            </a:r>
            <a:br>
              <a:rPr lang="en-US" sz="3200" u="sng" dirty="0">
                <a:latin typeface="Baskerville Old Face" panose="02020602080505020303" pitchFamily="18" charset="0"/>
              </a:rPr>
            </a:br>
            <a:br>
              <a:rPr lang="en-US" sz="3200" dirty="0">
                <a:latin typeface="Baskerville Old Face" panose="02020602080505020303" pitchFamily="18" charset="0"/>
              </a:rPr>
            </a:br>
            <a:r>
              <a:rPr lang="en-US" sz="3200" dirty="0">
                <a:latin typeface="Baskerville Old Face" panose="02020602080505020303" pitchFamily="18" charset="0"/>
              </a:rPr>
              <a:t>-Morning &amp; Afternoon Prayer</a:t>
            </a:r>
            <a:br>
              <a:rPr lang="en-US" sz="3200" dirty="0">
                <a:latin typeface="Baskerville Old Face" panose="02020602080505020303" pitchFamily="18" charset="0"/>
              </a:rPr>
            </a:br>
            <a:r>
              <a:rPr lang="en-US" sz="3200" dirty="0">
                <a:latin typeface="Baskerville Old Face" panose="02020602080505020303" pitchFamily="18" charset="0"/>
              </a:rPr>
              <a:t>-Weekly Mass</a:t>
            </a:r>
            <a:br>
              <a:rPr lang="en-US" sz="3200" dirty="0">
                <a:latin typeface="Baskerville Old Face" panose="02020602080505020303" pitchFamily="18" charset="0"/>
              </a:rPr>
            </a:br>
            <a:r>
              <a:rPr lang="en-US" sz="3200" dirty="0">
                <a:latin typeface="Baskerville Old Face" panose="02020602080505020303" pitchFamily="18" charset="0"/>
              </a:rPr>
              <a:t>-Jesus Our Guide, Faith and Life Series</a:t>
            </a:r>
            <a:br>
              <a:rPr lang="en-US" sz="3200" dirty="0">
                <a:latin typeface="Baskerville Old Face" panose="02020602080505020303" pitchFamily="18" charset="0"/>
              </a:rPr>
            </a:br>
            <a:r>
              <a:rPr lang="en-US" sz="3200" dirty="0">
                <a:latin typeface="Baskerville Old Face" panose="02020602080505020303" pitchFamily="18" charset="0"/>
              </a:rPr>
              <a:t>-Reading from the Bible</a:t>
            </a:r>
            <a:br>
              <a:rPr lang="en-US" sz="3200" dirty="0">
                <a:latin typeface="Baskerville Old Face" panose="02020602080505020303" pitchFamily="18" charset="0"/>
              </a:rPr>
            </a:br>
            <a:r>
              <a:rPr lang="en-US" sz="3200" dirty="0">
                <a:latin typeface="Baskerville Old Face" panose="02020602080505020303" pitchFamily="18" charset="0"/>
              </a:rPr>
              <a:t>-Please seek out Sacrament preparation information from your own       parish</a:t>
            </a:r>
            <a:br>
              <a:rPr lang="en-US" sz="3200" dirty="0">
                <a:latin typeface="Baskerville Old Face" panose="02020602080505020303" pitchFamily="18" charset="0"/>
              </a:rPr>
            </a:br>
            <a:br>
              <a:rPr lang="en-US" sz="3200" dirty="0">
                <a:latin typeface="Baskerville Old Face" panose="02020602080505020303" pitchFamily="18" charset="0"/>
              </a:rPr>
            </a:br>
            <a:r>
              <a:rPr lang="en-US" sz="3600" b="1" u="sng" dirty="0">
                <a:solidFill>
                  <a:srgbClr val="7030A0"/>
                </a:solidFill>
                <a:latin typeface="Baskerville Old Face" panose="02020602080505020303" pitchFamily="18" charset="0"/>
              </a:rPr>
              <a:t>Spelling</a:t>
            </a:r>
            <a:br>
              <a:rPr lang="en-US" sz="3200" u="sng" dirty="0">
                <a:latin typeface="Baskerville Old Face" panose="02020602080505020303" pitchFamily="18" charset="0"/>
              </a:rPr>
            </a:br>
            <a:br>
              <a:rPr lang="en-US" sz="3200" dirty="0">
                <a:latin typeface="Baskerville Old Face" panose="02020602080505020303" pitchFamily="18" charset="0"/>
              </a:rPr>
            </a:br>
            <a:r>
              <a:rPr lang="en-US" sz="3200" dirty="0">
                <a:latin typeface="Baskerville Old Face" panose="02020602080505020303" pitchFamily="18" charset="0"/>
              </a:rPr>
              <a:t>-Words are taken from weekly anchor story</a:t>
            </a:r>
            <a:br>
              <a:rPr lang="en-US" sz="3200" dirty="0">
                <a:latin typeface="Baskerville Old Face" panose="02020602080505020303" pitchFamily="18" charset="0"/>
              </a:rPr>
            </a:br>
            <a:r>
              <a:rPr lang="en-US" sz="3200" dirty="0">
                <a:latin typeface="Baskerville Old Face" panose="02020602080505020303" pitchFamily="18" charset="0"/>
              </a:rPr>
              <a:t>-Students receive words and sentences on Monday</a:t>
            </a:r>
            <a:br>
              <a:rPr lang="en-US" sz="3200" dirty="0">
                <a:latin typeface="Baskerville Old Face" panose="02020602080505020303" pitchFamily="18" charset="0"/>
              </a:rPr>
            </a:br>
            <a:r>
              <a:rPr lang="en-US" sz="3200" dirty="0">
                <a:latin typeface="Baskerville Old Face" panose="02020602080505020303" pitchFamily="18" charset="0"/>
              </a:rPr>
              <a:t>-Tests are given on Friday</a:t>
            </a:r>
            <a:br>
              <a:rPr lang="en-US" sz="3200" dirty="0">
                <a:latin typeface="Baskerville Old Face" panose="02020602080505020303" pitchFamily="18" charset="0"/>
              </a:rPr>
            </a:br>
            <a:endParaRPr lang="en-US" sz="3200" dirty="0">
              <a:latin typeface="Baskerville Old Face" panose="02020602080505020303" pitchFamily="18" charset="0"/>
            </a:endParaRPr>
          </a:p>
        </p:txBody>
      </p:sp>
      <p:pic>
        <p:nvPicPr>
          <p:cNvPr id="7" name="Picture 6" descr="A drawing of a cartoon character&#10;&#10;Description automatically generated">
            <a:extLst>
              <a:ext uri="{FF2B5EF4-FFF2-40B4-BE49-F238E27FC236}">
                <a16:creationId xmlns:a16="http://schemas.microsoft.com/office/drawing/2014/main" id="{1DFD4789-FC6E-4EEB-8259-2B081C9326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58444" y="3651885"/>
            <a:ext cx="2162175" cy="2114550"/>
          </a:xfrm>
          <a:prstGeom prst="rect">
            <a:avLst/>
          </a:prstGeom>
        </p:spPr>
      </p:pic>
    </p:spTree>
    <p:extLst>
      <p:ext uri="{BB962C8B-B14F-4D97-AF65-F5344CB8AC3E}">
        <p14:creationId xmlns:p14="http://schemas.microsoft.com/office/powerpoint/2010/main" val="2891442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F9DF4-BDF7-4031-9149-BD35B7A0B907}"/>
              </a:ext>
            </a:extLst>
          </p:cNvPr>
          <p:cNvSpPr>
            <a:spLocks noGrp="1"/>
          </p:cNvSpPr>
          <p:nvPr>
            <p:ph type="title"/>
          </p:nvPr>
        </p:nvSpPr>
        <p:spPr>
          <a:xfrm>
            <a:off x="838200" y="365124"/>
            <a:ext cx="10515600" cy="6048927"/>
          </a:xfrm>
        </p:spPr>
        <p:txBody>
          <a:bodyPr>
            <a:normAutofit fontScale="90000"/>
          </a:bodyPr>
          <a:lstStyle/>
          <a:p>
            <a:r>
              <a:rPr lang="en-US" sz="3600" b="1" u="sng" dirty="0">
                <a:solidFill>
                  <a:srgbClr val="7030A0"/>
                </a:solidFill>
                <a:latin typeface="Baskerville Old Face" panose="02020602080505020303" pitchFamily="18" charset="0"/>
              </a:rPr>
              <a:t>Language Arts</a:t>
            </a:r>
            <a:br>
              <a:rPr lang="en-US" sz="3200" b="1" u="sng" dirty="0">
                <a:latin typeface="Baskerville Old Face" panose="02020602080505020303" pitchFamily="18" charset="0"/>
              </a:rPr>
            </a:br>
            <a:r>
              <a:rPr lang="en-US" sz="2800" b="1" dirty="0">
                <a:latin typeface="Baskerville Old Face" panose="02020602080505020303" pitchFamily="18" charset="0"/>
              </a:rPr>
              <a:t>- </a:t>
            </a:r>
            <a:r>
              <a:rPr lang="en-US" sz="2800" dirty="0">
                <a:latin typeface="Baskerville Old Face" panose="02020602080505020303" pitchFamily="18" charset="0"/>
              </a:rPr>
              <a:t>Journey’s Reading Series (Weekly Reading tests on Friday)</a:t>
            </a:r>
            <a:br>
              <a:rPr lang="en-US" sz="2800" dirty="0">
                <a:latin typeface="Baskerville Old Face" panose="02020602080505020303" pitchFamily="18" charset="0"/>
              </a:rPr>
            </a:br>
            <a:r>
              <a:rPr lang="en-US" sz="2800" dirty="0">
                <a:latin typeface="Baskerville Old Face" panose="02020602080505020303" pitchFamily="18" charset="0"/>
              </a:rPr>
              <a:t>-Writing- Six traits, integrated with reading theme of the week</a:t>
            </a:r>
            <a:br>
              <a:rPr lang="en-US" sz="2800" dirty="0">
                <a:latin typeface="Baskerville Old Face" panose="02020602080505020303" pitchFamily="18" charset="0"/>
              </a:rPr>
            </a:br>
            <a:r>
              <a:rPr lang="en-US" sz="2800" dirty="0">
                <a:latin typeface="Baskerville Old Face" panose="02020602080505020303" pitchFamily="18" charset="0"/>
              </a:rPr>
              <a:t>-Whole group time- focus and practice on specific skills for the week (Phonics, Grammar, Vocabulary, Main idea, character, setting, etc.)</a:t>
            </a:r>
            <a:br>
              <a:rPr lang="en-US" sz="2800" dirty="0">
                <a:latin typeface="Baskerville Old Face" panose="02020602080505020303" pitchFamily="18" charset="0"/>
              </a:rPr>
            </a:br>
            <a:br>
              <a:rPr lang="en-US" sz="2800" dirty="0">
                <a:latin typeface="Baskerville Old Face" panose="02020602080505020303" pitchFamily="18" charset="0"/>
              </a:rPr>
            </a:br>
            <a:r>
              <a:rPr lang="en-US" sz="3600" b="1" u="sng" dirty="0">
                <a:solidFill>
                  <a:srgbClr val="7030A0"/>
                </a:solidFill>
                <a:latin typeface="Baskerville Old Face" panose="02020602080505020303" pitchFamily="18" charset="0"/>
              </a:rPr>
              <a:t>Handwriting</a:t>
            </a:r>
            <a:br>
              <a:rPr lang="en-US" sz="3600" b="1" u="sng" dirty="0">
                <a:solidFill>
                  <a:srgbClr val="7030A0"/>
                </a:solidFill>
                <a:latin typeface="Baskerville Old Face" panose="02020602080505020303" pitchFamily="18" charset="0"/>
              </a:rPr>
            </a:br>
            <a:r>
              <a:rPr lang="en-US" sz="2800" dirty="0">
                <a:latin typeface="Baskerville Old Face" panose="02020602080505020303" pitchFamily="18" charset="0"/>
              </a:rPr>
              <a:t>-</a:t>
            </a:r>
            <a:r>
              <a:rPr lang="en-US" sz="2800" dirty="0" err="1">
                <a:latin typeface="Baskerville Old Face" panose="02020602080505020303" pitchFamily="18" charset="0"/>
              </a:rPr>
              <a:t>Zaner-Bloser</a:t>
            </a:r>
            <a:br>
              <a:rPr lang="en-US" sz="2800" dirty="0">
                <a:latin typeface="Baskerville Old Face" panose="02020602080505020303" pitchFamily="18" charset="0"/>
              </a:rPr>
            </a:br>
            <a:r>
              <a:rPr lang="en-US" sz="2800" dirty="0">
                <a:latin typeface="Baskerville Old Face" panose="02020602080505020303" pitchFamily="18" charset="0"/>
              </a:rPr>
              <a:t>-Manuscript and Cursive</a:t>
            </a:r>
            <a:br>
              <a:rPr lang="en-US" sz="2800" dirty="0">
                <a:latin typeface="Baskerville Old Face" panose="02020602080505020303" pitchFamily="18" charset="0"/>
              </a:rPr>
            </a:br>
            <a:br>
              <a:rPr lang="en-US" sz="2800" dirty="0">
                <a:latin typeface="Baskerville Old Face" panose="02020602080505020303" pitchFamily="18" charset="0"/>
              </a:rPr>
            </a:br>
            <a:r>
              <a:rPr lang="en-US" sz="3600" b="1" u="sng" dirty="0">
                <a:solidFill>
                  <a:srgbClr val="7030A0"/>
                </a:solidFill>
                <a:latin typeface="Baskerville Old Face" panose="02020602080505020303" pitchFamily="18" charset="0"/>
              </a:rPr>
              <a:t>Math</a:t>
            </a:r>
            <a:br>
              <a:rPr lang="en-US" sz="2800" dirty="0">
                <a:latin typeface="Baskerville Old Face" panose="02020602080505020303" pitchFamily="18" charset="0"/>
              </a:rPr>
            </a:br>
            <a:r>
              <a:rPr lang="en-US" sz="2800" dirty="0">
                <a:latin typeface="Baskerville Old Face" panose="02020602080505020303" pitchFamily="18" charset="0"/>
              </a:rPr>
              <a:t>-Singapore Math (Activity workbook, interactive, hands on activities)</a:t>
            </a:r>
            <a:br>
              <a:rPr lang="en-US" sz="2800" dirty="0">
                <a:latin typeface="Baskerville Old Face" panose="02020602080505020303" pitchFamily="18" charset="0"/>
              </a:rPr>
            </a:br>
            <a:r>
              <a:rPr lang="en-US" sz="2800" dirty="0">
                <a:latin typeface="Baskerville Old Face" panose="02020602080505020303" pitchFamily="18" charset="0"/>
              </a:rPr>
              <a:t>-Problem solving skills through word problems</a:t>
            </a:r>
            <a:br>
              <a:rPr lang="en-US" sz="2800" dirty="0">
                <a:latin typeface="Baskerville Old Face" panose="02020602080505020303" pitchFamily="18" charset="0"/>
              </a:rPr>
            </a:br>
            <a:r>
              <a:rPr lang="en-US" sz="2800" dirty="0">
                <a:latin typeface="Baskerville Old Face" panose="02020602080505020303" pitchFamily="18" charset="0"/>
              </a:rPr>
              <a:t>-Mad Minutes to improve math fact fluency</a:t>
            </a:r>
            <a:br>
              <a:rPr lang="en-US" sz="2800" dirty="0">
                <a:latin typeface="Baskerville Old Face" panose="02020602080505020303" pitchFamily="18" charset="0"/>
              </a:rPr>
            </a:br>
            <a:r>
              <a:rPr lang="en-US" sz="2800" dirty="0">
                <a:latin typeface="Baskerville Old Face" panose="02020602080505020303" pitchFamily="18" charset="0"/>
              </a:rPr>
              <a:t>-Whole group lessons, independent and guided practice</a:t>
            </a:r>
            <a:br>
              <a:rPr lang="en-US" sz="2800" dirty="0">
                <a:latin typeface="Baskerville Old Face" panose="02020602080505020303" pitchFamily="18" charset="0"/>
              </a:rPr>
            </a:br>
            <a:endParaRPr lang="en-US" sz="2800" dirty="0"/>
          </a:p>
        </p:txBody>
      </p:sp>
      <p:pic>
        <p:nvPicPr>
          <p:cNvPr id="4" name="Picture 3" descr="A drawing of a face&#10;&#10;Description automatically generated">
            <a:extLst>
              <a:ext uri="{FF2B5EF4-FFF2-40B4-BE49-F238E27FC236}">
                <a16:creationId xmlns:a16="http://schemas.microsoft.com/office/drawing/2014/main" id="{F6BA28DE-1923-4021-AC27-E90BBA1246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7594" y="2624137"/>
            <a:ext cx="2847975" cy="1609725"/>
          </a:xfrm>
          <a:prstGeom prst="rect">
            <a:avLst/>
          </a:prstGeom>
        </p:spPr>
      </p:pic>
    </p:spTree>
    <p:extLst>
      <p:ext uri="{BB962C8B-B14F-4D97-AF65-F5344CB8AC3E}">
        <p14:creationId xmlns:p14="http://schemas.microsoft.com/office/powerpoint/2010/main" val="4213543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EB541-021D-4E8A-B810-98A574DB5F62}"/>
              </a:ext>
            </a:extLst>
          </p:cNvPr>
          <p:cNvSpPr>
            <a:spLocks noGrp="1"/>
          </p:cNvSpPr>
          <p:nvPr>
            <p:ph type="title"/>
          </p:nvPr>
        </p:nvSpPr>
        <p:spPr>
          <a:xfrm>
            <a:off x="838200" y="365125"/>
            <a:ext cx="10515600" cy="6154945"/>
          </a:xfrm>
        </p:spPr>
        <p:txBody>
          <a:bodyPr>
            <a:normAutofit fontScale="90000"/>
          </a:bodyPr>
          <a:lstStyle/>
          <a:p>
            <a:br>
              <a:rPr lang="en-US" sz="3600" b="1" u="sng" dirty="0">
                <a:solidFill>
                  <a:srgbClr val="7030A0"/>
                </a:solidFill>
                <a:latin typeface="Baskerville Old Face" panose="02020602080505020303" pitchFamily="18" charset="0"/>
              </a:rPr>
            </a:br>
            <a:r>
              <a:rPr lang="en-US" sz="3600" b="1" u="sng" dirty="0">
                <a:solidFill>
                  <a:srgbClr val="7030A0"/>
                </a:solidFill>
                <a:latin typeface="Baskerville Old Face" panose="02020602080505020303" pitchFamily="18" charset="0"/>
              </a:rPr>
              <a:t>Science/Social Studies</a:t>
            </a:r>
            <a:br>
              <a:rPr lang="en-US" sz="3200" b="1" u="sng" dirty="0">
                <a:solidFill>
                  <a:srgbClr val="7030A0"/>
                </a:solidFill>
                <a:latin typeface="Baskerville Old Face" panose="02020602080505020303" pitchFamily="18" charset="0"/>
              </a:rPr>
            </a:br>
            <a:br>
              <a:rPr lang="en-US" dirty="0"/>
            </a:br>
            <a:r>
              <a:rPr lang="en-US" sz="2900" dirty="0">
                <a:latin typeface="Baskerville Old Face" panose="02020602080505020303" pitchFamily="18" charset="0"/>
              </a:rPr>
              <a:t>-Alternate Science &amp; Social Studies</a:t>
            </a:r>
            <a:br>
              <a:rPr lang="en-US" sz="2900" dirty="0">
                <a:latin typeface="Baskerville Old Face" panose="02020602080505020303" pitchFamily="18" charset="0"/>
              </a:rPr>
            </a:br>
            <a:r>
              <a:rPr lang="en-US" sz="2900" dirty="0">
                <a:latin typeface="Baskerville Old Face" panose="02020602080505020303" pitchFamily="18" charset="0"/>
              </a:rPr>
              <a:t>-Curriculum follows Diocesan &amp; State Standards</a:t>
            </a:r>
            <a:br>
              <a:rPr lang="en-US" sz="2900" dirty="0">
                <a:latin typeface="Baskerville Old Face" panose="02020602080505020303" pitchFamily="18" charset="0"/>
              </a:rPr>
            </a:br>
            <a:r>
              <a:rPr lang="en-US" sz="2900" dirty="0">
                <a:latin typeface="Baskerville Old Face" panose="02020602080505020303" pitchFamily="18" charset="0"/>
              </a:rPr>
              <a:t>-Hands on experiments, interactive learning, STEM labs</a:t>
            </a:r>
            <a:br>
              <a:rPr lang="en-US" sz="2900" dirty="0">
                <a:latin typeface="Baskerville Old Face" panose="02020602080505020303" pitchFamily="18" charset="0"/>
              </a:rPr>
            </a:br>
            <a:r>
              <a:rPr lang="en-US" sz="2900" dirty="0">
                <a:latin typeface="Baskerville Old Face" panose="02020602080505020303" pitchFamily="18" charset="0"/>
              </a:rPr>
              <a:t>-Social Studies and Science are also integrated in our reading series</a:t>
            </a:r>
            <a:br>
              <a:rPr lang="en-US" sz="2900" dirty="0">
                <a:latin typeface="Baskerville Old Face" panose="02020602080505020303" pitchFamily="18" charset="0"/>
              </a:rPr>
            </a:br>
            <a:br>
              <a:rPr lang="en-US" sz="2900" dirty="0">
                <a:latin typeface="Baskerville Old Face" panose="02020602080505020303" pitchFamily="18" charset="0"/>
              </a:rPr>
            </a:br>
            <a:br>
              <a:rPr lang="en-US" sz="2900" dirty="0">
                <a:latin typeface="Baskerville Old Face" panose="02020602080505020303" pitchFamily="18" charset="0"/>
              </a:rPr>
            </a:br>
            <a:br>
              <a:rPr lang="en-US" sz="2900" dirty="0">
                <a:latin typeface="Baskerville Old Face" panose="02020602080505020303" pitchFamily="18" charset="0"/>
              </a:rPr>
            </a:br>
            <a:br>
              <a:rPr lang="en-US" sz="2900" dirty="0">
                <a:latin typeface="Baskerville Old Face" panose="02020602080505020303" pitchFamily="18" charset="0"/>
              </a:rPr>
            </a:br>
            <a:br>
              <a:rPr lang="en-US" sz="2900" dirty="0">
                <a:latin typeface="Baskerville Old Face" panose="02020602080505020303" pitchFamily="18" charset="0"/>
              </a:rPr>
            </a:br>
            <a:br>
              <a:rPr lang="en-US" sz="2900" dirty="0">
                <a:latin typeface="Baskerville Old Face" panose="02020602080505020303" pitchFamily="18" charset="0"/>
              </a:rPr>
            </a:br>
            <a:br>
              <a:rPr lang="en-US" sz="2900" dirty="0">
                <a:latin typeface="Baskerville Old Face" panose="02020602080505020303" pitchFamily="18" charset="0"/>
              </a:rPr>
            </a:br>
            <a:br>
              <a:rPr lang="en-US" sz="2900" dirty="0">
                <a:latin typeface="Baskerville Old Face" panose="02020602080505020303" pitchFamily="18" charset="0"/>
              </a:rPr>
            </a:br>
            <a:br>
              <a:rPr lang="en-US" sz="2900" dirty="0">
                <a:latin typeface="Baskerville Old Face" panose="02020602080505020303" pitchFamily="18" charset="0"/>
              </a:rPr>
            </a:br>
            <a:endParaRPr lang="en-US" sz="2900" dirty="0">
              <a:latin typeface="Baskerville Old Face" panose="02020602080505020303" pitchFamily="18" charset="0"/>
            </a:endParaRPr>
          </a:p>
        </p:txBody>
      </p:sp>
      <p:pic>
        <p:nvPicPr>
          <p:cNvPr id="6" name="Picture 5" descr="A picture containing drawing&#10;&#10;Description automatically generated">
            <a:extLst>
              <a:ext uri="{FF2B5EF4-FFF2-40B4-BE49-F238E27FC236}">
                <a16:creationId xmlns:a16="http://schemas.microsoft.com/office/drawing/2014/main" id="{5F055177-82AB-41CA-BA40-93A00924FE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7636" y="3429000"/>
            <a:ext cx="3484275" cy="2453347"/>
          </a:xfrm>
          <a:prstGeom prst="rect">
            <a:avLst/>
          </a:prstGeom>
        </p:spPr>
      </p:pic>
    </p:spTree>
    <p:extLst>
      <p:ext uri="{BB962C8B-B14F-4D97-AF65-F5344CB8AC3E}">
        <p14:creationId xmlns:p14="http://schemas.microsoft.com/office/powerpoint/2010/main" val="3570493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77A2C-8557-46A4-9D1B-01501ACF92E6}"/>
              </a:ext>
            </a:extLst>
          </p:cNvPr>
          <p:cNvSpPr>
            <a:spLocks noGrp="1"/>
          </p:cNvSpPr>
          <p:nvPr>
            <p:ph type="title"/>
          </p:nvPr>
        </p:nvSpPr>
        <p:spPr>
          <a:xfrm>
            <a:off x="838200" y="365125"/>
            <a:ext cx="10515600" cy="6492875"/>
          </a:xfrm>
        </p:spPr>
        <p:txBody>
          <a:bodyPr>
            <a:normAutofit/>
          </a:bodyPr>
          <a:lstStyle/>
          <a:p>
            <a:r>
              <a:rPr lang="en-US" sz="3200" b="1" u="sng" dirty="0">
                <a:solidFill>
                  <a:srgbClr val="7030A0"/>
                </a:solidFill>
                <a:latin typeface="Baskerville Old Face" panose="02020602080505020303" pitchFamily="18" charset="0"/>
              </a:rPr>
              <a:t>Projects and Other Information</a:t>
            </a:r>
            <a:br>
              <a:rPr lang="en-US" dirty="0"/>
            </a:br>
            <a:br>
              <a:rPr lang="en-US" dirty="0"/>
            </a:br>
            <a:r>
              <a:rPr lang="en-US" sz="2900" dirty="0">
                <a:latin typeface="Baskerville Old Face" panose="02020602080505020303" pitchFamily="18" charset="0"/>
              </a:rPr>
              <a:t>-Students may receive projects and reports in lieu of normally scheduled assignments (President Projects, Saint Report, Book Talks)</a:t>
            </a:r>
            <a:br>
              <a:rPr lang="en-US" sz="2900" dirty="0">
                <a:latin typeface="Baskerville Old Face" panose="02020602080505020303" pitchFamily="18" charset="0"/>
              </a:rPr>
            </a:br>
            <a:r>
              <a:rPr lang="en-US" sz="2900" dirty="0">
                <a:latin typeface="Baskerville Old Face" panose="02020602080505020303" pitchFamily="18" charset="0"/>
              </a:rPr>
              <a:t>-Students will be given plenty of time and preparation</a:t>
            </a:r>
            <a:br>
              <a:rPr lang="en-US" sz="2900" dirty="0">
                <a:latin typeface="Baskerville Old Face" panose="02020602080505020303" pitchFamily="18" charset="0"/>
              </a:rPr>
            </a:br>
            <a:r>
              <a:rPr lang="en-US" sz="2900" dirty="0">
                <a:latin typeface="Baskerville Old Face" panose="02020602080505020303" pitchFamily="18" charset="0"/>
              </a:rPr>
              <a:t>-Book Talks will be assigned quarterly. Students will be able to choose a project to use.</a:t>
            </a:r>
            <a:br>
              <a:rPr lang="en-US" sz="2900" dirty="0">
                <a:latin typeface="Baskerville Old Face" panose="02020602080505020303" pitchFamily="18" charset="0"/>
              </a:rPr>
            </a:br>
            <a:br>
              <a:rPr lang="en-US" sz="2900" dirty="0">
                <a:latin typeface="Baskerville Old Face" panose="02020602080505020303" pitchFamily="18" charset="0"/>
              </a:rPr>
            </a:br>
            <a:br>
              <a:rPr lang="en-US" sz="2900" dirty="0">
                <a:latin typeface="Baskerville Old Face" panose="02020602080505020303" pitchFamily="18" charset="0"/>
              </a:rPr>
            </a:br>
            <a:br>
              <a:rPr lang="en-US" sz="2900" dirty="0">
                <a:latin typeface="Baskerville Old Face" panose="02020602080505020303" pitchFamily="18" charset="0"/>
              </a:rPr>
            </a:br>
            <a:br>
              <a:rPr lang="en-US" sz="2900" dirty="0">
                <a:latin typeface="Baskerville Old Face" panose="02020602080505020303" pitchFamily="18" charset="0"/>
              </a:rPr>
            </a:br>
            <a:br>
              <a:rPr lang="en-US" sz="2900" dirty="0">
                <a:latin typeface="Baskerville Old Face" panose="02020602080505020303" pitchFamily="18" charset="0"/>
              </a:rPr>
            </a:br>
            <a:endParaRPr lang="en-US" sz="2900" dirty="0">
              <a:latin typeface="Baskerville Old Face" panose="02020602080505020303" pitchFamily="18" charset="0"/>
            </a:endParaRPr>
          </a:p>
        </p:txBody>
      </p:sp>
      <p:pic>
        <p:nvPicPr>
          <p:cNvPr id="4" name="Picture 3" descr="A drawing of a cartoon character&#10;&#10;Description automatically generated">
            <a:extLst>
              <a:ext uri="{FF2B5EF4-FFF2-40B4-BE49-F238E27FC236}">
                <a16:creationId xmlns:a16="http://schemas.microsoft.com/office/drawing/2014/main" id="{E9B8701C-1301-4CDD-B92E-7FC4439B22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7197" y="4578887"/>
            <a:ext cx="2695575" cy="1695450"/>
          </a:xfrm>
          <a:prstGeom prst="rect">
            <a:avLst/>
          </a:prstGeom>
        </p:spPr>
      </p:pic>
    </p:spTree>
    <p:extLst>
      <p:ext uri="{BB962C8B-B14F-4D97-AF65-F5344CB8AC3E}">
        <p14:creationId xmlns:p14="http://schemas.microsoft.com/office/powerpoint/2010/main" val="876266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7C7A2-F350-45CB-A3DE-FBCD9E41BB55}"/>
              </a:ext>
            </a:extLst>
          </p:cNvPr>
          <p:cNvSpPr>
            <a:spLocks noGrp="1"/>
          </p:cNvSpPr>
          <p:nvPr>
            <p:ph type="title"/>
          </p:nvPr>
        </p:nvSpPr>
        <p:spPr>
          <a:xfrm>
            <a:off x="838200" y="365125"/>
            <a:ext cx="10515600" cy="6176352"/>
          </a:xfrm>
        </p:spPr>
        <p:txBody>
          <a:bodyPr>
            <a:normAutofit fontScale="90000"/>
          </a:bodyPr>
          <a:lstStyle/>
          <a:p>
            <a:br>
              <a:rPr lang="en-US" sz="3600" b="1" u="sng" dirty="0">
                <a:solidFill>
                  <a:srgbClr val="7030A0"/>
                </a:solidFill>
                <a:latin typeface="Baskerville Old Face" panose="02020602080505020303" pitchFamily="18" charset="0"/>
              </a:rPr>
            </a:br>
            <a:r>
              <a:rPr lang="en-US" sz="3600" b="1" u="sng" dirty="0">
                <a:solidFill>
                  <a:srgbClr val="7030A0"/>
                </a:solidFill>
                <a:latin typeface="Baskerville Old Face" panose="02020602080505020303" pitchFamily="18" charset="0"/>
              </a:rPr>
              <a:t>Homework Policy</a:t>
            </a:r>
            <a:br>
              <a:rPr lang="en-US" sz="3600" b="1" u="sng" dirty="0">
                <a:solidFill>
                  <a:srgbClr val="7030A0"/>
                </a:solidFill>
                <a:latin typeface="Baskerville Old Face" panose="02020602080505020303" pitchFamily="18" charset="0"/>
              </a:rPr>
            </a:br>
            <a:br>
              <a:rPr lang="en-US" dirty="0">
                <a:latin typeface="Baskerville Old Face" panose="02020602080505020303" pitchFamily="18" charset="0"/>
              </a:rPr>
            </a:br>
            <a:r>
              <a:rPr lang="en-US" sz="3000" dirty="0">
                <a:latin typeface="Baskerville Old Face" panose="02020602080505020303" pitchFamily="18" charset="0"/>
              </a:rPr>
              <a:t>-Homework is daily and expected to be submitted into Schoology by 8 am the following day unless otherwise notified</a:t>
            </a:r>
            <a:br>
              <a:rPr lang="en-US" sz="3000" dirty="0">
                <a:latin typeface="Baskerville Old Face" panose="02020602080505020303" pitchFamily="18" charset="0"/>
              </a:rPr>
            </a:br>
            <a:br>
              <a:rPr lang="en-US" sz="3000" dirty="0">
                <a:latin typeface="Baskerville Old Face" panose="02020602080505020303" pitchFamily="18" charset="0"/>
              </a:rPr>
            </a:br>
            <a:r>
              <a:rPr lang="en-US" sz="3000" dirty="0">
                <a:latin typeface="Baskerville Old Face" panose="02020602080505020303" pitchFamily="18" charset="0"/>
              </a:rPr>
              <a:t>-Agendas are used daily &amp; need to come back daily</a:t>
            </a:r>
            <a:br>
              <a:rPr lang="en-US" sz="3000" dirty="0">
                <a:latin typeface="Baskerville Old Face" panose="02020602080505020303" pitchFamily="18" charset="0"/>
              </a:rPr>
            </a:br>
            <a:br>
              <a:rPr lang="en-US" sz="3000" dirty="0">
                <a:latin typeface="Baskerville Old Face" panose="02020602080505020303" pitchFamily="18" charset="0"/>
              </a:rPr>
            </a:br>
            <a:r>
              <a:rPr lang="en-US" sz="3000" u="sng" dirty="0">
                <a:solidFill>
                  <a:srgbClr val="7030A0"/>
                </a:solidFill>
                <a:latin typeface="Baskerville Old Face" panose="02020602080505020303" pitchFamily="18" charset="0"/>
              </a:rPr>
              <a:t>Reading Logs: </a:t>
            </a:r>
            <a:r>
              <a:rPr lang="en-US" sz="3000" dirty="0">
                <a:latin typeface="Baskerville Old Face" panose="02020602080505020303" pitchFamily="18" charset="0"/>
              </a:rPr>
              <a:t>Students are expected to read 10 minutes daily. Parents need to sign off each night. Logs are checked daily. The log will be submitted into Schoology into Language Arts Thursday folder of the current week. </a:t>
            </a:r>
            <a:br>
              <a:rPr lang="en-US" sz="3000" dirty="0">
                <a:latin typeface="Baskerville Old Face" panose="02020602080505020303" pitchFamily="18" charset="0"/>
              </a:rPr>
            </a:br>
            <a:br>
              <a:rPr lang="en-US" sz="3000" dirty="0">
                <a:latin typeface="Baskerville Old Face" panose="02020602080505020303" pitchFamily="18" charset="0"/>
              </a:rPr>
            </a:br>
            <a:r>
              <a:rPr lang="en-US" sz="3000" u="sng" dirty="0">
                <a:solidFill>
                  <a:srgbClr val="7030A0"/>
                </a:solidFill>
                <a:latin typeface="Baskerville Old Face" panose="02020602080505020303" pitchFamily="18" charset="0"/>
              </a:rPr>
              <a:t>Math:</a:t>
            </a:r>
            <a:r>
              <a:rPr lang="en-US" sz="3000" dirty="0">
                <a:latin typeface="Baskerville Old Face" panose="02020602080505020303" pitchFamily="18" charset="0"/>
              </a:rPr>
              <a:t> Students will receive Math workbook or digital homework 3-4 nights. These are meant as extra practice. </a:t>
            </a:r>
            <a:br>
              <a:rPr lang="en-US" sz="3000" dirty="0">
                <a:latin typeface="Baskerville Old Face" panose="02020602080505020303" pitchFamily="18" charset="0"/>
              </a:rPr>
            </a:br>
            <a:br>
              <a:rPr lang="en-US" sz="3000" dirty="0">
                <a:latin typeface="Baskerville Old Face" panose="02020602080505020303" pitchFamily="18" charset="0"/>
              </a:rPr>
            </a:br>
            <a:r>
              <a:rPr lang="en-US" sz="3000" u="sng" dirty="0">
                <a:solidFill>
                  <a:srgbClr val="7030A0"/>
                </a:solidFill>
                <a:latin typeface="Baskerville Old Face" panose="02020602080505020303" pitchFamily="18" charset="0"/>
              </a:rPr>
              <a:t>IXL Math: </a:t>
            </a:r>
            <a:r>
              <a:rPr lang="en-US" sz="3000" dirty="0">
                <a:latin typeface="Baskerville Old Face" panose="02020602080505020303" pitchFamily="18" charset="0"/>
              </a:rPr>
              <a:t>30 minutes of IXL practice in a given skill will be assigned most weeks.  Students will receive a completion grade weekly. Some off weeks. </a:t>
            </a:r>
            <a:br>
              <a:rPr lang="en-US" sz="3000" dirty="0">
                <a:latin typeface="Baskerville Old Face" panose="02020602080505020303" pitchFamily="18" charset="0"/>
              </a:rPr>
            </a:br>
            <a:endParaRPr lang="en-US" sz="3000" dirty="0">
              <a:latin typeface="Baskerville Old Face" panose="02020602080505020303" pitchFamily="18" charset="0"/>
            </a:endParaRPr>
          </a:p>
        </p:txBody>
      </p:sp>
    </p:spTree>
    <p:extLst>
      <p:ext uri="{BB962C8B-B14F-4D97-AF65-F5344CB8AC3E}">
        <p14:creationId xmlns:p14="http://schemas.microsoft.com/office/powerpoint/2010/main" val="962526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1475</Words>
  <Application>Microsoft Office PowerPoint</Application>
  <PresentationFormat>Widescreen</PresentationFormat>
  <Paragraphs>38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Baskerville Old Face</vt:lpstr>
      <vt:lpstr>Calibri</vt:lpstr>
      <vt:lpstr>Calibri Light</vt:lpstr>
      <vt:lpstr>Office Theme</vt:lpstr>
      <vt:lpstr>2020-2021  Second Grade   Curriculum Night</vt:lpstr>
      <vt:lpstr> Welcome to 2B!</vt:lpstr>
      <vt:lpstr>Who Is Mrs.Johnson?  -A mom to Brady (3 ½ years) &amp; Dylan (1 year) -A wife to Eric for 7 years -An avid baker, chocolate addict and traveler -A product of Catholic grade school and high school -A teacher in her 18th year of teacher! (Wow that makes me feel old.)  Education  -B.S.Liberal Studies, Minor in Child Development, California Polytechnic University San Luis Obispo -Multi-Subject Cross-Cultural Language and Academic Credential (CalPoly SLO) -Autism Specialist Certified -18 years teaching in Catholic Schools in California and Arizona</vt:lpstr>
      <vt:lpstr>Take A Look Into 2B… </vt:lpstr>
      <vt:lpstr>Religion  -Morning &amp; Afternoon Prayer -Weekly Mass -Jesus Our Guide, Faith and Life Series -Reading from the Bible -Please seek out Sacrament preparation information from your own       parish  Spelling  -Words are taken from weekly anchor story -Students receive words and sentences on Monday -Tests are given on Friday </vt:lpstr>
      <vt:lpstr>Language Arts - Journey’s Reading Series (Weekly Reading tests on Friday) -Writing- Six traits, integrated with reading theme of the week -Whole group time- focus and practice on specific skills for the week (Phonics, Grammar, Vocabulary, Main idea, character, setting, etc.)  Handwriting -Zaner-Bloser -Manuscript and Cursive  Math -Singapore Math (Activity workbook, interactive, hands on activities) -Problem solving skills through word problems -Mad Minutes to improve math fact fluency -Whole group lessons, independent and guided practice </vt:lpstr>
      <vt:lpstr> Science/Social Studies  -Alternate Science &amp; Social Studies -Curriculum follows Diocesan &amp; State Standards -Hands on experiments, interactive learning, STEM labs -Social Studies and Science are also integrated in our reading series          </vt:lpstr>
      <vt:lpstr>Projects and Other Information  -Students may receive projects and reports in lieu of normally scheduled assignments (President Projects, Saint Report, Book Talks) -Students will be given plenty of time and preparation -Book Talks will be assigned quarterly. Students will be able to choose a project to use.      </vt:lpstr>
      <vt:lpstr> Homework Policy  -Homework is daily and expected to be submitted into Schoology by 8 am the following day unless otherwise notified  -Agendas are used daily &amp; need to come back daily  Reading Logs: Students are expected to read 10 minutes daily. Parents need to sign off each night. Logs are checked daily. The log will be submitted into Schoology into Language Arts Thursday folder of the current week.   Math: Students will receive Math workbook or digital homework 3-4 nights. These are meant as extra practice.   IXL Math: 30 minutes of IXL practice in a given skill will be assigned most weeks.  Students will receive a completion grade weekly. Some off weeks.  </vt:lpstr>
      <vt:lpstr>Classroom Discipline  Class DOJO  -Students may earn or lose points for following classroom rules, expectations, turning in homework on time and participation throughout the day in all classes. -Students are shown their points at the end of every day and it is their responsibility to claim rewards.  -Students that are virtual will still be able to earn and lose points.   Additional Actions:  -Name on board -Reflection time during recess on what better choices could have been made -Incident Reports  Our main goal in 2B is for students to accept responsibility for both negative and positive choices. If a student is able to acknowledge that they made a mistake, then they are able to learn from that mistake and make a better choice next time. </vt:lpstr>
      <vt:lpstr>Other Important Information  ITBS -Spring date TBD  Drop Off -Classroom doors will open at 7:45 -Parents are asked to say good-bye at the door  Absences -If your child is absent, any missed work that cannot be completed in class will be sent home. They have the same number of days missed to complete the assignments. Please let me know if you know your child is going to be absent. -Your child may also access our lesson virtually. </vt:lpstr>
      <vt:lpstr>Self-Accountability: Students are responsible for entering and exiting their classroom prepared for the day ahead. It is their responsibility to have their work, be ready to participate and be kind to one another.  Please help support their independence. Mistakes happen, please help them learn from their mistakes. If an assignment was accidentally not completed, I encourage them to turn it in the following day and to accept that consequences. It will help them in the end.   Agendas/Yellow Folder/Green Folder -Homework &amp; Spelling words will be written down by the student in agendas. -Yellow folders (HW) and agendas should come back and forth to school everyday. -Friday Green Folders will have graded paper work and returned on Mondays with parent log signed.</vt:lpstr>
      <vt:lpstr>Other Continued…  Snack -Every morning -Please be sure to adhere to Diocese policy (healthy options only) -No nuts!  Lunch -In the classroom -Hpt lunch will start September 8th (or later) -No Nuts </vt:lpstr>
      <vt:lpstr> COVID Procedures  Handwashing  -Every time we enter the room -Bathroom Breaks -Before and after snack and lunch -Sanitizer is always available and students may have their own at their seat.  Distance  -Desks will be 3 feet apart -Recess zones -Backpacks/Lunch bags will be kept desks/chairs </vt:lpstr>
      <vt:lpstr>Sanitizing  -Room will sanitized throughout the day -Single Packs of Kleenex at desks  Masks  -Diocese has a cloth mask mandate -Have an extra mask in your child’s backpack -Mask breaks will be taken outside &amp; appropriately spaced out.</vt:lpstr>
      <vt:lpstr>Virtual Learning and Schoology  Virtual  -Log in at 8:00 am for first half of the day -Second link will be after lunch for the remainder of the day -Students are expected to stay on screen for the entire period and participate  Schoology  -Work will continue to be submitted via Schoology for those virtual and in person. -Graded Work can be viewed in Schoology  Grades -Grades are updated daily. Please access RenWeb for student grades and comments.</vt:lpstr>
      <vt:lpstr> It Takes A Village…   If you ever have a question or concern, please feel free to email me.   Communication is one of my top priorities. Nothing should come as a surprise.   Weekly Newsletters are posted to our class website every Sunday.  I do my best to respond to emails promptly. Please don’t ever feel that I’m ignoring your email.    Homework is posted daily by 3:30 pm.  Remember we are all in this journey together, students, parents and teachers. Unexpected life events happen. Let’s help each other out. Thank you for your patience, flexibility, kindness and support. Let’s make this year a great one!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2020-2021  Second Grade   Curriculum Night</dc:title>
  <dc:creator>Sonia Johnson</dc:creator>
  <cp:lastModifiedBy>Sonia Johnson</cp:lastModifiedBy>
  <cp:revision>14</cp:revision>
  <dcterms:created xsi:type="dcterms:W3CDTF">2020-08-26T03:30:07Z</dcterms:created>
  <dcterms:modified xsi:type="dcterms:W3CDTF">2020-08-26T14:38:05Z</dcterms:modified>
</cp:coreProperties>
</file>