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72" r:id="rId4"/>
    <p:sldId id="258" r:id="rId5"/>
    <p:sldId id="260" r:id="rId6"/>
    <p:sldId id="259" r:id="rId7"/>
    <p:sldId id="261" r:id="rId8"/>
    <p:sldId id="262" r:id="rId9"/>
    <p:sldId id="263" r:id="rId10"/>
    <p:sldId id="271" r:id="rId11"/>
    <p:sldId id="264" r:id="rId12"/>
    <p:sldId id="266" r:id="rId13"/>
    <p:sldId id="265" r:id="rId14"/>
    <p:sldId id="270" r:id="rId15"/>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7" autoAdjust="0"/>
    <p:restoredTop sz="94660"/>
  </p:normalViewPr>
  <p:slideViewPr>
    <p:cSldViewPr snapToGrid="0">
      <p:cViewPr varScale="1">
        <p:scale>
          <a:sx n="114" d="100"/>
          <a:sy n="114" d="100"/>
        </p:scale>
        <p:origin x="510" y="102"/>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3943B6-8B57-68FB-B644-E1A69F95A8F2}"/>
              </a:ext>
            </a:extLst>
          </p:cNvPr>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a:extLst>
              <a:ext uri="{FF2B5EF4-FFF2-40B4-BE49-F238E27FC236}">
                <a16:creationId xmlns:a16="http://schemas.microsoft.com/office/drawing/2014/main" id="{A5EA3D8B-82D3-C84F-D44D-B67595488024}"/>
              </a:ext>
            </a:extLst>
          </p:cNvPr>
          <p:cNvSpPr>
            <a:spLocks noGrp="1"/>
          </p:cNvSpPr>
          <p:nvPr>
            <p:ph type="dt" sz="quarter" idx="1"/>
          </p:nvPr>
        </p:nvSpPr>
        <p:spPr>
          <a:xfrm>
            <a:off x="3976333" y="0"/>
            <a:ext cx="3041968" cy="466912"/>
          </a:xfrm>
          <a:prstGeom prst="rect">
            <a:avLst/>
          </a:prstGeom>
        </p:spPr>
        <p:txBody>
          <a:bodyPr vert="horz" lIns="93287" tIns="46644" rIns="93287" bIns="46644" rtlCol="0"/>
          <a:lstStyle>
            <a:lvl1pPr algn="r">
              <a:defRPr sz="1200"/>
            </a:lvl1pPr>
          </a:lstStyle>
          <a:p>
            <a:fld id="{C3E6B4C1-5FA8-41B4-A1A3-B2B45DDA1BF2}" type="datetimeFigureOut">
              <a:rPr lang="en-US" smtClean="0"/>
              <a:t>8/24/2022</a:t>
            </a:fld>
            <a:endParaRPr lang="en-US"/>
          </a:p>
        </p:txBody>
      </p:sp>
      <p:sp>
        <p:nvSpPr>
          <p:cNvPr id="4" name="Footer Placeholder 3">
            <a:extLst>
              <a:ext uri="{FF2B5EF4-FFF2-40B4-BE49-F238E27FC236}">
                <a16:creationId xmlns:a16="http://schemas.microsoft.com/office/drawing/2014/main" id="{A33FF13B-0095-7C10-BB19-8AA39966DAD8}"/>
              </a:ext>
            </a:extLst>
          </p:cNvPr>
          <p:cNvSpPr>
            <a:spLocks noGrp="1"/>
          </p:cNvSpPr>
          <p:nvPr>
            <p:ph type="ftr" sz="quarter" idx="2"/>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DD983BB-D11D-7E1A-863A-09EB3B8AF2D7}"/>
              </a:ext>
            </a:extLst>
          </p:cNvPr>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BA39BAEC-09C2-4FA8-9275-8349C80532E5}" type="slidenum">
              <a:rPr lang="en-US" smtClean="0"/>
              <a:t>‹#›</a:t>
            </a:fld>
            <a:endParaRPr lang="en-US"/>
          </a:p>
        </p:txBody>
      </p:sp>
    </p:spTree>
    <p:extLst>
      <p:ext uri="{BB962C8B-B14F-4D97-AF65-F5344CB8AC3E}">
        <p14:creationId xmlns:p14="http://schemas.microsoft.com/office/powerpoint/2010/main" val="3870366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9C3A9938-80B8-428E-8B01-3B7971A35245}" type="datetimeFigureOut">
              <a:rPr lang="en-US" smtClean="0"/>
              <a:t>8/24/2022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5E944A31-16CA-465E-94E7-1CAF1812688A}" type="slidenum">
              <a:rPr lang="en-US" smtClean="0"/>
              <a:t>‹#›</a:t>
            </a:fld>
            <a:endParaRPr lang="en-US"/>
          </a:p>
        </p:txBody>
      </p:sp>
    </p:spTree>
    <p:extLst>
      <p:ext uri="{BB962C8B-B14F-4D97-AF65-F5344CB8AC3E}">
        <p14:creationId xmlns:p14="http://schemas.microsoft.com/office/powerpoint/2010/main" val="373115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ECC4D-458B-4A41-B370-7A172FC766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7B37CB-ED2D-4E0A-908F-BEFD9B0409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2CEDC9-FA34-4CF4-AFC4-17760D3135DE}"/>
              </a:ext>
            </a:extLst>
          </p:cNvPr>
          <p:cNvSpPr>
            <a:spLocks noGrp="1"/>
          </p:cNvSpPr>
          <p:nvPr>
            <p:ph type="dt" sz="half" idx="10"/>
          </p:nvPr>
        </p:nvSpPr>
        <p:spPr/>
        <p:txBody>
          <a:bodyPr/>
          <a:lstStyle/>
          <a:p>
            <a:fld id="{356D3D21-DB60-4E83-9C1A-F1058D601FEA}" type="datetimeFigureOut">
              <a:rPr lang="en-US" smtClean="0"/>
              <a:t>8/24/2022</a:t>
            </a:fld>
            <a:endParaRPr lang="en-US"/>
          </a:p>
        </p:txBody>
      </p:sp>
      <p:sp>
        <p:nvSpPr>
          <p:cNvPr id="5" name="Footer Placeholder 4">
            <a:extLst>
              <a:ext uri="{FF2B5EF4-FFF2-40B4-BE49-F238E27FC236}">
                <a16:creationId xmlns:a16="http://schemas.microsoft.com/office/drawing/2014/main" id="{F7040E72-C734-4819-9B6B-5B738F2B6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D3B63A-45FA-4654-9118-DEC5B18F083F}"/>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1938265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A539-F736-4B97-AD96-D03591AF02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B5E168-B80F-4970-9FEB-C4B3675A5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5F7E72-5F10-4C16-B158-83ECEDDC3E53}"/>
              </a:ext>
            </a:extLst>
          </p:cNvPr>
          <p:cNvSpPr>
            <a:spLocks noGrp="1"/>
          </p:cNvSpPr>
          <p:nvPr>
            <p:ph type="dt" sz="half" idx="10"/>
          </p:nvPr>
        </p:nvSpPr>
        <p:spPr/>
        <p:txBody>
          <a:bodyPr/>
          <a:lstStyle/>
          <a:p>
            <a:fld id="{356D3D21-DB60-4E83-9C1A-F1058D601FEA}" type="datetimeFigureOut">
              <a:rPr lang="en-US" smtClean="0"/>
              <a:t>8/24/2022</a:t>
            </a:fld>
            <a:endParaRPr lang="en-US"/>
          </a:p>
        </p:txBody>
      </p:sp>
      <p:sp>
        <p:nvSpPr>
          <p:cNvPr id="5" name="Footer Placeholder 4">
            <a:extLst>
              <a:ext uri="{FF2B5EF4-FFF2-40B4-BE49-F238E27FC236}">
                <a16:creationId xmlns:a16="http://schemas.microsoft.com/office/drawing/2014/main" id="{7B489652-433B-40EB-A32E-10ACF65E35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29C7FD-C840-49C2-9A02-94B71BF94C2D}"/>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3899406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5B76B3-164C-42AE-B52A-F9A8EA9FFF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2DEEAC-C267-4DAF-89D3-7E5E7C74BB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FC8035-3AEA-41BB-9FCC-D46B2AFFEB40}"/>
              </a:ext>
            </a:extLst>
          </p:cNvPr>
          <p:cNvSpPr>
            <a:spLocks noGrp="1"/>
          </p:cNvSpPr>
          <p:nvPr>
            <p:ph type="dt" sz="half" idx="10"/>
          </p:nvPr>
        </p:nvSpPr>
        <p:spPr/>
        <p:txBody>
          <a:bodyPr/>
          <a:lstStyle/>
          <a:p>
            <a:fld id="{356D3D21-DB60-4E83-9C1A-F1058D601FEA}" type="datetimeFigureOut">
              <a:rPr lang="en-US" smtClean="0"/>
              <a:t>8/24/2022</a:t>
            </a:fld>
            <a:endParaRPr lang="en-US"/>
          </a:p>
        </p:txBody>
      </p:sp>
      <p:sp>
        <p:nvSpPr>
          <p:cNvPr id="5" name="Footer Placeholder 4">
            <a:extLst>
              <a:ext uri="{FF2B5EF4-FFF2-40B4-BE49-F238E27FC236}">
                <a16:creationId xmlns:a16="http://schemas.microsoft.com/office/drawing/2014/main" id="{9A1DFA7A-EE61-4A82-89E8-A6688059D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07BA25-B33B-4540-A2B9-9792E134A6E8}"/>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137806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06BE4-314E-400A-9BE7-2E943B9FA0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1CCDAE-5AA0-4AF2-923F-6794058D98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6FB32F-D726-44B1-A7AC-9F26169D8101}"/>
              </a:ext>
            </a:extLst>
          </p:cNvPr>
          <p:cNvSpPr>
            <a:spLocks noGrp="1"/>
          </p:cNvSpPr>
          <p:nvPr>
            <p:ph type="dt" sz="half" idx="10"/>
          </p:nvPr>
        </p:nvSpPr>
        <p:spPr/>
        <p:txBody>
          <a:bodyPr/>
          <a:lstStyle/>
          <a:p>
            <a:fld id="{356D3D21-DB60-4E83-9C1A-F1058D601FEA}" type="datetimeFigureOut">
              <a:rPr lang="en-US" smtClean="0"/>
              <a:t>8/24/2022</a:t>
            </a:fld>
            <a:endParaRPr lang="en-US"/>
          </a:p>
        </p:txBody>
      </p:sp>
      <p:sp>
        <p:nvSpPr>
          <p:cNvPr id="5" name="Footer Placeholder 4">
            <a:extLst>
              <a:ext uri="{FF2B5EF4-FFF2-40B4-BE49-F238E27FC236}">
                <a16:creationId xmlns:a16="http://schemas.microsoft.com/office/drawing/2014/main" id="{73EA26BC-5E60-46B5-825F-4C5B21BC30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718C28-1B5D-4F4C-AB6B-AB6769740675}"/>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1846060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D95D0-9B1D-4BC3-A648-92F9AEB145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BED4FC-18E7-48FE-997D-4854614DD5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6CEBB1-D7F4-4C0B-AC29-980CB47E6F41}"/>
              </a:ext>
            </a:extLst>
          </p:cNvPr>
          <p:cNvSpPr>
            <a:spLocks noGrp="1"/>
          </p:cNvSpPr>
          <p:nvPr>
            <p:ph type="dt" sz="half" idx="10"/>
          </p:nvPr>
        </p:nvSpPr>
        <p:spPr/>
        <p:txBody>
          <a:bodyPr/>
          <a:lstStyle/>
          <a:p>
            <a:fld id="{356D3D21-DB60-4E83-9C1A-F1058D601FEA}" type="datetimeFigureOut">
              <a:rPr lang="en-US" smtClean="0"/>
              <a:t>8/24/2022</a:t>
            </a:fld>
            <a:endParaRPr lang="en-US"/>
          </a:p>
        </p:txBody>
      </p:sp>
      <p:sp>
        <p:nvSpPr>
          <p:cNvPr id="5" name="Footer Placeholder 4">
            <a:extLst>
              <a:ext uri="{FF2B5EF4-FFF2-40B4-BE49-F238E27FC236}">
                <a16:creationId xmlns:a16="http://schemas.microsoft.com/office/drawing/2014/main" id="{773462FB-52AE-4005-926A-8031697362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A59EF-907A-43F1-80F2-0B3BDEB7E420}"/>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2812311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4915D-A916-48EF-8D9B-CEC8BBD3D0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FF5BB6-5560-4177-9BCC-F8E0B00036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54B888-E1ED-4132-BFC6-7404402DE3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556E77-361F-485A-837F-870F6AF0F93E}"/>
              </a:ext>
            </a:extLst>
          </p:cNvPr>
          <p:cNvSpPr>
            <a:spLocks noGrp="1"/>
          </p:cNvSpPr>
          <p:nvPr>
            <p:ph type="dt" sz="half" idx="10"/>
          </p:nvPr>
        </p:nvSpPr>
        <p:spPr/>
        <p:txBody>
          <a:bodyPr/>
          <a:lstStyle/>
          <a:p>
            <a:fld id="{356D3D21-DB60-4E83-9C1A-F1058D601FEA}" type="datetimeFigureOut">
              <a:rPr lang="en-US" smtClean="0"/>
              <a:t>8/24/2022</a:t>
            </a:fld>
            <a:endParaRPr lang="en-US"/>
          </a:p>
        </p:txBody>
      </p:sp>
      <p:sp>
        <p:nvSpPr>
          <p:cNvPr id="6" name="Footer Placeholder 5">
            <a:extLst>
              <a:ext uri="{FF2B5EF4-FFF2-40B4-BE49-F238E27FC236}">
                <a16:creationId xmlns:a16="http://schemas.microsoft.com/office/drawing/2014/main" id="{B8DFADE4-679E-4797-AE9B-C7D2357718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2904B0-A8F4-48C8-ABFC-66DB12194D47}"/>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2084961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1B1DE-0269-48B4-9BFF-AD39B9442E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3D2E19-BB5B-45A1-9A37-B0B9E7B814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17B74F-74C0-4E62-A829-336FB37B74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BFF3CE-79E0-4524-832E-A89AB46429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21A90E-5585-48E8-9384-F36442C8E6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B10037-DA47-4080-B04A-B7C9255F7CD1}"/>
              </a:ext>
            </a:extLst>
          </p:cNvPr>
          <p:cNvSpPr>
            <a:spLocks noGrp="1"/>
          </p:cNvSpPr>
          <p:nvPr>
            <p:ph type="dt" sz="half" idx="10"/>
          </p:nvPr>
        </p:nvSpPr>
        <p:spPr/>
        <p:txBody>
          <a:bodyPr/>
          <a:lstStyle/>
          <a:p>
            <a:fld id="{356D3D21-DB60-4E83-9C1A-F1058D601FEA}" type="datetimeFigureOut">
              <a:rPr lang="en-US" smtClean="0"/>
              <a:t>8/24/2022</a:t>
            </a:fld>
            <a:endParaRPr lang="en-US"/>
          </a:p>
        </p:txBody>
      </p:sp>
      <p:sp>
        <p:nvSpPr>
          <p:cNvPr id="8" name="Footer Placeholder 7">
            <a:extLst>
              <a:ext uri="{FF2B5EF4-FFF2-40B4-BE49-F238E27FC236}">
                <a16:creationId xmlns:a16="http://schemas.microsoft.com/office/drawing/2014/main" id="{AC257F74-73CB-4F6B-A2B9-1308D8DA82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2D89B4-61D7-40E6-89AD-455EFCE8FAA1}"/>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290442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767AB-FFD9-4C88-B4B3-36BF6EFFE2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334E18-105F-4685-A8CE-59B24E1D0861}"/>
              </a:ext>
            </a:extLst>
          </p:cNvPr>
          <p:cNvSpPr>
            <a:spLocks noGrp="1"/>
          </p:cNvSpPr>
          <p:nvPr>
            <p:ph type="dt" sz="half" idx="10"/>
          </p:nvPr>
        </p:nvSpPr>
        <p:spPr/>
        <p:txBody>
          <a:bodyPr/>
          <a:lstStyle/>
          <a:p>
            <a:fld id="{356D3D21-DB60-4E83-9C1A-F1058D601FEA}" type="datetimeFigureOut">
              <a:rPr lang="en-US" smtClean="0"/>
              <a:t>8/24/2022</a:t>
            </a:fld>
            <a:endParaRPr lang="en-US"/>
          </a:p>
        </p:txBody>
      </p:sp>
      <p:sp>
        <p:nvSpPr>
          <p:cNvPr id="4" name="Footer Placeholder 3">
            <a:extLst>
              <a:ext uri="{FF2B5EF4-FFF2-40B4-BE49-F238E27FC236}">
                <a16:creationId xmlns:a16="http://schemas.microsoft.com/office/drawing/2014/main" id="{B7D1A919-8D75-4699-8FCF-0A7F1D5AA1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40591C-1199-48BE-8FE7-799598A5230A}"/>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4256987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7DA0BF-198D-43BC-84BD-107C34FFFD52}"/>
              </a:ext>
            </a:extLst>
          </p:cNvPr>
          <p:cNvSpPr>
            <a:spLocks noGrp="1"/>
          </p:cNvSpPr>
          <p:nvPr>
            <p:ph type="dt" sz="half" idx="10"/>
          </p:nvPr>
        </p:nvSpPr>
        <p:spPr/>
        <p:txBody>
          <a:bodyPr/>
          <a:lstStyle/>
          <a:p>
            <a:fld id="{356D3D21-DB60-4E83-9C1A-F1058D601FEA}" type="datetimeFigureOut">
              <a:rPr lang="en-US" smtClean="0"/>
              <a:t>8/24/2022</a:t>
            </a:fld>
            <a:endParaRPr lang="en-US"/>
          </a:p>
        </p:txBody>
      </p:sp>
      <p:sp>
        <p:nvSpPr>
          <p:cNvPr id="3" name="Footer Placeholder 2">
            <a:extLst>
              <a:ext uri="{FF2B5EF4-FFF2-40B4-BE49-F238E27FC236}">
                <a16:creationId xmlns:a16="http://schemas.microsoft.com/office/drawing/2014/main" id="{8EC1287C-9271-4E42-88F5-703C5DD6AF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FBD820-E9FF-4CEB-9235-1B2670429F23}"/>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420820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F23F4-AF43-42E4-8BFC-14305EE308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0309AD-440B-4E51-9C60-FA77172545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74F99B-0FC9-4392-B9D8-EEC839904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521EB3-F3DC-405A-8696-AD2095D1AC3A}"/>
              </a:ext>
            </a:extLst>
          </p:cNvPr>
          <p:cNvSpPr>
            <a:spLocks noGrp="1"/>
          </p:cNvSpPr>
          <p:nvPr>
            <p:ph type="dt" sz="half" idx="10"/>
          </p:nvPr>
        </p:nvSpPr>
        <p:spPr/>
        <p:txBody>
          <a:bodyPr/>
          <a:lstStyle/>
          <a:p>
            <a:fld id="{356D3D21-DB60-4E83-9C1A-F1058D601FEA}" type="datetimeFigureOut">
              <a:rPr lang="en-US" smtClean="0"/>
              <a:t>8/24/2022</a:t>
            </a:fld>
            <a:endParaRPr lang="en-US"/>
          </a:p>
        </p:txBody>
      </p:sp>
      <p:sp>
        <p:nvSpPr>
          <p:cNvPr id="6" name="Footer Placeholder 5">
            <a:extLst>
              <a:ext uri="{FF2B5EF4-FFF2-40B4-BE49-F238E27FC236}">
                <a16:creationId xmlns:a16="http://schemas.microsoft.com/office/drawing/2014/main" id="{C13D03C4-3CA9-40FC-B388-3C43CF59A8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B3A9DD-95DE-4B1D-8B43-562B3FD5DA39}"/>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1989372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19491-C612-4B21-954B-A6687B61DD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7D0D68-876F-4C95-9236-37922FA200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69EB28-2E3C-4A2A-863F-6412CCAD5B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85785B-522A-4E3D-9105-68D7476CF07D}"/>
              </a:ext>
            </a:extLst>
          </p:cNvPr>
          <p:cNvSpPr>
            <a:spLocks noGrp="1"/>
          </p:cNvSpPr>
          <p:nvPr>
            <p:ph type="dt" sz="half" idx="10"/>
          </p:nvPr>
        </p:nvSpPr>
        <p:spPr/>
        <p:txBody>
          <a:bodyPr/>
          <a:lstStyle/>
          <a:p>
            <a:fld id="{356D3D21-DB60-4E83-9C1A-F1058D601FEA}" type="datetimeFigureOut">
              <a:rPr lang="en-US" smtClean="0"/>
              <a:t>8/24/2022</a:t>
            </a:fld>
            <a:endParaRPr lang="en-US"/>
          </a:p>
        </p:txBody>
      </p:sp>
      <p:sp>
        <p:nvSpPr>
          <p:cNvPr id="6" name="Footer Placeholder 5">
            <a:extLst>
              <a:ext uri="{FF2B5EF4-FFF2-40B4-BE49-F238E27FC236}">
                <a16:creationId xmlns:a16="http://schemas.microsoft.com/office/drawing/2014/main" id="{1EEE3BC5-2779-4ED5-9224-B0435DD4EA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EFFD1A-0A99-417F-B8B2-619A7BCFDBA7}"/>
              </a:ext>
            </a:extLst>
          </p:cNvPr>
          <p:cNvSpPr>
            <a:spLocks noGrp="1"/>
          </p:cNvSpPr>
          <p:nvPr>
            <p:ph type="sldNum" sz="quarter" idx="12"/>
          </p:nvPr>
        </p:nvSpPr>
        <p:spPr/>
        <p:txBody>
          <a:bodyPr/>
          <a:lstStyle/>
          <a:p>
            <a:fld id="{7CE736AF-06CA-4564-931D-994DDA1B7E6B}" type="slidenum">
              <a:rPr lang="en-US" smtClean="0"/>
              <a:t>‹#›</a:t>
            </a:fld>
            <a:endParaRPr lang="en-US"/>
          </a:p>
        </p:txBody>
      </p:sp>
    </p:spTree>
    <p:extLst>
      <p:ext uri="{BB962C8B-B14F-4D97-AF65-F5344CB8AC3E}">
        <p14:creationId xmlns:p14="http://schemas.microsoft.com/office/powerpoint/2010/main" val="4046553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530CF3-E666-4389-8AB5-FEB0632141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CB03B5-DF92-48E9-8023-DE1EB274D3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87676-5405-4EEE-A859-F07941F19E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D3D21-DB60-4E83-9C1A-F1058D601FEA}" type="datetimeFigureOut">
              <a:rPr lang="en-US" smtClean="0"/>
              <a:t>8/24/2022</a:t>
            </a:fld>
            <a:endParaRPr lang="en-US"/>
          </a:p>
        </p:txBody>
      </p:sp>
      <p:sp>
        <p:nvSpPr>
          <p:cNvPr id="5" name="Footer Placeholder 4">
            <a:extLst>
              <a:ext uri="{FF2B5EF4-FFF2-40B4-BE49-F238E27FC236}">
                <a16:creationId xmlns:a16="http://schemas.microsoft.com/office/drawing/2014/main" id="{D3D5DC25-039C-45B6-A25C-03E3DCC139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C9CF0A-6369-4803-BB5D-857B5C902D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736AF-06CA-4564-931D-994DDA1B7E6B}" type="slidenum">
              <a:rPr lang="en-US" smtClean="0"/>
              <a:t>‹#›</a:t>
            </a:fld>
            <a:endParaRPr lang="en-US"/>
          </a:p>
        </p:txBody>
      </p:sp>
    </p:spTree>
    <p:extLst>
      <p:ext uri="{BB962C8B-B14F-4D97-AF65-F5344CB8AC3E}">
        <p14:creationId xmlns:p14="http://schemas.microsoft.com/office/powerpoint/2010/main" val="462405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sjohnson@popejohnxxiii.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johnson2b@weebly.com" TargetMode="External"/><Relationship Id="rId2" Type="http://schemas.openxmlformats.org/officeDocument/2006/relationships/hyperlink" Target="mailto:sjohnson@popejohnxxiii.org"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Title 4">
            <a:extLst>
              <a:ext uri="{FF2B5EF4-FFF2-40B4-BE49-F238E27FC236}">
                <a16:creationId xmlns:a16="http://schemas.microsoft.com/office/drawing/2014/main" id="{8D16DBF8-9C33-4FA6-84F2-81B3A0C8CCD9}"/>
              </a:ext>
            </a:extLst>
          </p:cNvPr>
          <p:cNvSpPr>
            <a:spLocks noGrp="1"/>
          </p:cNvSpPr>
          <p:nvPr>
            <p:ph type="ctrTitle"/>
          </p:nvPr>
        </p:nvSpPr>
        <p:spPr>
          <a:xfrm>
            <a:off x="874815" y="798703"/>
            <a:ext cx="5221185" cy="3072015"/>
          </a:xfrm>
        </p:spPr>
        <p:txBody>
          <a:bodyPr anchor="b">
            <a:normAutofit/>
          </a:bodyPr>
          <a:lstStyle/>
          <a:p>
            <a:r>
              <a:rPr lang="en-US" sz="5600" b="1"/>
              <a:t>2022-2023</a:t>
            </a:r>
            <a:br>
              <a:rPr lang="en-US" sz="5600" b="1"/>
            </a:br>
            <a:r>
              <a:rPr lang="en-US" sz="5600" b="1"/>
              <a:t> Second Grade </a:t>
            </a:r>
            <a:br>
              <a:rPr lang="en-US" sz="5600" b="1"/>
            </a:br>
            <a:r>
              <a:rPr lang="en-US" sz="5600" b="1"/>
              <a:t> Curriculum Night</a:t>
            </a:r>
          </a:p>
        </p:txBody>
      </p:sp>
      <p:sp>
        <p:nvSpPr>
          <p:cNvPr id="6" name="Subtitle 5">
            <a:extLst>
              <a:ext uri="{FF2B5EF4-FFF2-40B4-BE49-F238E27FC236}">
                <a16:creationId xmlns:a16="http://schemas.microsoft.com/office/drawing/2014/main" id="{45283745-8C56-4423-B064-63793F5D3F47}"/>
              </a:ext>
            </a:extLst>
          </p:cNvPr>
          <p:cNvSpPr>
            <a:spLocks noGrp="1"/>
          </p:cNvSpPr>
          <p:nvPr>
            <p:ph type="subTitle" idx="1"/>
          </p:nvPr>
        </p:nvSpPr>
        <p:spPr>
          <a:xfrm>
            <a:off x="870148" y="3962792"/>
            <a:ext cx="5221185" cy="2102108"/>
          </a:xfrm>
        </p:spPr>
        <p:txBody>
          <a:bodyPr anchor="t">
            <a:normAutofit/>
          </a:bodyPr>
          <a:lstStyle/>
          <a:p>
            <a:r>
              <a:rPr lang="en-US" dirty="0"/>
              <a:t>Sonia Johnson</a:t>
            </a:r>
          </a:p>
          <a:p>
            <a:r>
              <a:rPr lang="en-US" dirty="0">
                <a:hlinkClick r:id="rId2"/>
              </a:rPr>
              <a:t>sjohnson@popejohnxxiii.org</a:t>
            </a:r>
            <a:endParaRPr lang="en-US" dirty="0"/>
          </a:p>
          <a:p>
            <a:r>
              <a:rPr lang="en-US" dirty="0"/>
              <a:t>www.johnson2a@weebly.com</a:t>
            </a:r>
          </a:p>
        </p:txBody>
      </p:sp>
      <p:sp>
        <p:nvSpPr>
          <p:cNvPr id="22" name="Freeform: Shape 21">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Picture 7" descr="A drawing of a cartoon character&#10;&#10;Description automatically generated">
            <a:extLst>
              <a:ext uri="{FF2B5EF4-FFF2-40B4-BE49-F238E27FC236}">
                <a16:creationId xmlns:a16="http://schemas.microsoft.com/office/drawing/2014/main" id="{23C42E19-60CD-4235-AD06-3D5D6DF286BA}"/>
              </a:ext>
            </a:extLst>
          </p:cNvPr>
          <p:cNvPicPr>
            <a:picLocks noChangeAspect="1"/>
          </p:cNvPicPr>
          <p:nvPr/>
        </p:nvPicPr>
        <p:blipFill rotWithShape="1">
          <a:blip r:embed="rId3">
            <a:extLst>
              <a:ext uri="{28A0092B-C50C-407E-A947-70E740481C1C}">
                <a14:useLocalDpi xmlns:a14="http://schemas.microsoft.com/office/drawing/2010/main" val="0"/>
              </a:ext>
            </a:extLst>
          </a:blip>
          <a:srcRect r="899" b="2"/>
          <a:stretch/>
        </p:blipFill>
        <p:spPr>
          <a:xfrm>
            <a:off x="7431158" y="1209578"/>
            <a:ext cx="3379673" cy="4055897"/>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26" name="Freeform: Shape 25">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2888755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FD6B86-3DB2-481B-943A-3BA31BE10786}"/>
              </a:ext>
            </a:extLst>
          </p:cNvPr>
          <p:cNvSpPr>
            <a:spLocks noGrp="1"/>
          </p:cNvSpPr>
          <p:nvPr>
            <p:ph type="title"/>
          </p:nvPr>
        </p:nvSpPr>
        <p:spPr>
          <a:xfrm>
            <a:off x="3582099" y="998290"/>
            <a:ext cx="8126295" cy="5503178"/>
          </a:xfrm>
        </p:spPr>
        <p:txBody>
          <a:bodyPr vert="horz" lIns="91440" tIns="45720" rIns="91440" bIns="45720" rtlCol="0" anchor="b">
            <a:normAutofit fontScale="90000"/>
          </a:bodyPr>
          <a:lstStyle/>
          <a:p>
            <a:pPr algn="r"/>
            <a:r>
              <a:rPr lang="en-US" sz="2200" b="1" kern="1200" dirty="0">
                <a:solidFill>
                  <a:schemeClr val="tx1"/>
                </a:solidFill>
                <a:latin typeface="Baskerville Old Face" panose="02020602080505020303" pitchFamily="18" charset="0"/>
              </a:rPr>
              <a:t>Classroom Discipline</a:t>
            </a:r>
            <a:br>
              <a:rPr lang="en-US" sz="2200" kern="1200" dirty="0">
                <a:solidFill>
                  <a:schemeClr val="tx1"/>
                </a:solidFill>
                <a:latin typeface="Baskerville Old Face" panose="02020602080505020303" pitchFamily="18" charset="0"/>
              </a:rPr>
            </a:br>
            <a:br>
              <a:rPr lang="en-US" sz="2200" kern="1200" dirty="0">
                <a:solidFill>
                  <a:schemeClr val="tx1"/>
                </a:solidFill>
                <a:latin typeface="Baskerville Old Face" panose="02020602080505020303" pitchFamily="18" charset="0"/>
              </a:rPr>
            </a:br>
            <a:r>
              <a:rPr lang="en-US" sz="2200" b="1" kern="1200" dirty="0">
                <a:solidFill>
                  <a:schemeClr val="tx1"/>
                </a:solidFill>
                <a:latin typeface="Baskerville Old Face" panose="02020602080505020303" pitchFamily="18" charset="0"/>
              </a:rPr>
              <a:t>Class DOJO</a:t>
            </a:r>
            <a:br>
              <a:rPr lang="en-US" sz="2200" b="1" kern="1200" dirty="0">
                <a:solidFill>
                  <a:schemeClr val="tx1"/>
                </a:solidFill>
                <a:latin typeface="Baskerville Old Face" panose="02020602080505020303" pitchFamily="18" charset="0"/>
              </a:rPr>
            </a:br>
            <a:br>
              <a:rPr lang="en-US" sz="2200" kern="1200" dirty="0">
                <a:solidFill>
                  <a:schemeClr val="tx1"/>
                </a:solidFill>
                <a:latin typeface="Baskerville Old Face" panose="02020602080505020303" pitchFamily="18" charset="0"/>
              </a:rPr>
            </a:br>
            <a:r>
              <a:rPr lang="en-US" sz="2200" kern="1200" dirty="0">
                <a:solidFill>
                  <a:schemeClr val="tx1"/>
                </a:solidFill>
                <a:latin typeface="Baskerville Old Face" panose="02020602080505020303" pitchFamily="18" charset="0"/>
              </a:rPr>
              <a:t>-Students may earn or lose points for following classroom rules, expectations, turning in homework on time and participation throughout the day in all classes.</a:t>
            </a:r>
            <a:br>
              <a:rPr lang="en-US" sz="2200" kern="1200" dirty="0">
                <a:solidFill>
                  <a:schemeClr val="tx1"/>
                </a:solidFill>
                <a:latin typeface="Baskerville Old Face" panose="02020602080505020303" pitchFamily="18" charset="0"/>
              </a:rPr>
            </a:br>
            <a:r>
              <a:rPr lang="en-US" sz="2200" kern="1200" dirty="0">
                <a:solidFill>
                  <a:schemeClr val="tx1"/>
                </a:solidFill>
                <a:latin typeface="Baskerville Old Face" panose="02020602080505020303" pitchFamily="18" charset="0"/>
              </a:rPr>
              <a:t>-Students are shown their points at the end of every day and it is their responsibility to claim rewards. </a:t>
            </a:r>
            <a:br>
              <a:rPr lang="en-US" sz="2200" kern="1200" dirty="0">
                <a:solidFill>
                  <a:schemeClr val="tx1"/>
                </a:solidFill>
                <a:latin typeface="Baskerville Old Face" panose="02020602080505020303" pitchFamily="18" charset="0"/>
              </a:rPr>
            </a:br>
            <a:br>
              <a:rPr lang="en-US" sz="2200" kern="1200" dirty="0">
                <a:solidFill>
                  <a:schemeClr val="tx1"/>
                </a:solidFill>
                <a:latin typeface="Baskerville Old Face" panose="02020602080505020303" pitchFamily="18" charset="0"/>
              </a:rPr>
            </a:br>
            <a:r>
              <a:rPr lang="en-US" sz="2200" b="1" kern="1200" dirty="0">
                <a:solidFill>
                  <a:schemeClr val="tx1"/>
                </a:solidFill>
                <a:latin typeface="Baskerville Old Face" panose="02020602080505020303" pitchFamily="18" charset="0"/>
              </a:rPr>
              <a:t>Additional Actions:</a:t>
            </a:r>
            <a:br>
              <a:rPr lang="en-US" sz="2200" b="1" kern="1200" dirty="0">
                <a:solidFill>
                  <a:schemeClr val="tx1"/>
                </a:solidFill>
                <a:latin typeface="Baskerville Old Face" panose="02020602080505020303" pitchFamily="18" charset="0"/>
              </a:rPr>
            </a:br>
            <a:br>
              <a:rPr lang="en-US" sz="2200" kern="1200" dirty="0">
                <a:solidFill>
                  <a:schemeClr val="tx1"/>
                </a:solidFill>
                <a:latin typeface="Baskerville Old Face" panose="02020602080505020303" pitchFamily="18" charset="0"/>
              </a:rPr>
            </a:br>
            <a:r>
              <a:rPr lang="en-US" sz="2200" kern="1200" dirty="0">
                <a:solidFill>
                  <a:schemeClr val="tx1"/>
                </a:solidFill>
                <a:latin typeface="Baskerville Old Face" panose="02020602080505020303" pitchFamily="18" charset="0"/>
              </a:rPr>
              <a:t>-Name on board</a:t>
            </a:r>
            <a:br>
              <a:rPr lang="en-US" sz="2200" kern="1200" dirty="0">
                <a:solidFill>
                  <a:schemeClr val="tx1"/>
                </a:solidFill>
                <a:latin typeface="Baskerville Old Face" panose="02020602080505020303" pitchFamily="18" charset="0"/>
              </a:rPr>
            </a:br>
            <a:r>
              <a:rPr lang="en-US" sz="2200" kern="1200" dirty="0">
                <a:solidFill>
                  <a:schemeClr val="tx1"/>
                </a:solidFill>
                <a:latin typeface="Baskerville Old Face" panose="02020602080505020303" pitchFamily="18" charset="0"/>
              </a:rPr>
              <a:t>-Reflection time during recess on what better choices could have been made</a:t>
            </a:r>
            <a:br>
              <a:rPr lang="en-US" sz="2200" kern="1200" dirty="0">
                <a:solidFill>
                  <a:schemeClr val="tx1"/>
                </a:solidFill>
                <a:latin typeface="Baskerville Old Face" panose="02020602080505020303" pitchFamily="18" charset="0"/>
              </a:rPr>
            </a:br>
            <a:r>
              <a:rPr lang="en-US" sz="2200" kern="1200" dirty="0">
                <a:solidFill>
                  <a:schemeClr val="tx1"/>
                </a:solidFill>
                <a:latin typeface="Baskerville Old Face" panose="02020602080505020303" pitchFamily="18" charset="0"/>
              </a:rPr>
              <a:t>-Incident Reports</a:t>
            </a:r>
            <a:br>
              <a:rPr lang="en-US" sz="2200" kern="1200" dirty="0">
                <a:solidFill>
                  <a:schemeClr val="tx1"/>
                </a:solidFill>
                <a:latin typeface="Baskerville Old Face" panose="02020602080505020303" pitchFamily="18" charset="0"/>
              </a:rPr>
            </a:br>
            <a:br>
              <a:rPr lang="en-US" sz="2200" kern="1200" dirty="0">
                <a:solidFill>
                  <a:schemeClr val="tx1"/>
                </a:solidFill>
                <a:latin typeface="Baskerville Old Face" panose="02020602080505020303" pitchFamily="18" charset="0"/>
              </a:rPr>
            </a:br>
            <a:r>
              <a:rPr lang="en-US" sz="2200" kern="1200" dirty="0">
                <a:solidFill>
                  <a:schemeClr val="tx1"/>
                </a:solidFill>
                <a:latin typeface="Baskerville Old Face" panose="02020602080505020303" pitchFamily="18" charset="0"/>
              </a:rPr>
              <a:t>Our main goal in 2A is for students to accept responsibility for both negative and positive choices. If a student is able to acknowledge that they made a mistake, then they are able to learn from that mistake and make a better choice next time</a:t>
            </a:r>
            <a:r>
              <a:rPr lang="en-US" sz="1500" kern="1200" dirty="0">
                <a:solidFill>
                  <a:schemeClr val="tx1"/>
                </a:solidFill>
                <a:latin typeface="Baskerville Old Face" panose="02020602080505020303" pitchFamily="18" charset="0"/>
              </a:rPr>
              <a:t>. </a:t>
            </a:r>
          </a:p>
        </p:txBody>
      </p:sp>
    </p:spTree>
    <p:extLst>
      <p:ext uri="{BB962C8B-B14F-4D97-AF65-F5344CB8AC3E}">
        <p14:creationId xmlns:p14="http://schemas.microsoft.com/office/powerpoint/2010/main" val="2236944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6BB75B-DFBD-4366-81CC-8FE3BBB04C69}"/>
              </a:ext>
            </a:extLst>
          </p:cNvPr>
          <p:cNvSpPr>
            <a:spLocks noGrp="1"/>
          </p:cNvSpPr>
          <p:nvPr>
            <p:ph type="title"/>
          </p:nvPr>
        </p:nvSpPr>
        <p:spPr>
          <a:xfrm>
            <a:off x="780176" y="623275"/>
            <a:ext cx="9736475" cy="5912992"/>
          </a:xfrm>
        </p:spPr>
        <p:txBody>
          <a:bodyPr vert="horz" lIns="91440" tIns="45720" rIns="91440" bIns="45720" rtlCol="0" anchor="b">
            <a:normAutofit fontScale="90000"/>
          </a:bodyPr>
          <a:lstStyle/>
          <a:p>
            <a:br>
              <a:rPr lang="en-US" sz="2900" b="1" u="sng" kern="1200" dirty="0">
                <a:solidFill>
                  <a:schemeClr val="tx1"/>
                </a:solidFill>
                <a:latin typeface="+mj-lt"/>
                <a:ea typeface="+mj-ea"/>
                <a:cs typeface="+mj-cs"/>
              </a:rPr>
            </a:br>
            <a:br>
              <a:rPr lang="en-US" sz="2900" b="1" u="sng" kern="1200" dirty="0">
                <a:solidFill>
                  <a:schemeClr val="tx1"/>
                </a:solidFill>
                <a:latin typeface="+mj-lt"/>
                <a:ea typeface="+mj-ea"/>
                <a:cs typeface="+mj-cs"/>
              </a:rPr>
            </a:br>
            <a:br>
              <a:rPr lang="en-US" sz="2900" b="1" u="sng" kern="1200" dirty="0">
                <a:solidFill>
                  <a:schemeClr val="tx1"/>
                </a:solidFill>
                <a:latin typeface="+mj-lt"/>
                <a:ea typeface="+mj-ea"/>
                <a:cs typeface="+mj-cs"/>
              </a:rPr>
            </a:br>
            <a:br>
              <a:rPr lang="en-US" sz="2900" b="1" u="sng" kern="1200" dirty="0">
                <a:solidFill>
                  <a:schemeClr val="tx1"/>
                </a:solidFill>
                <a:latin typeface="+mj-lt"/>
                <a:ea typeface="+mj-ea"/>
                <a:cs typeface="+mj-cs"/>
              </a:rPr>
            </a:br>
            <a:br>
              <a:rPr lang="en-US" sz="2900" b="1" u="sng" kern="1200" dirty="0">
                <a:solidFill>
                  <a:schemeClr val="tx1"/>
                </a:solidFill>
                <a:latin typeface="+mj-lt"/>
                <a:ea typeface="+mj-ea"/>
                <a:cs typeface="+mj-cs"/>
              </a:rPr>
            </a:br>
            <a:br>
              <a:rPr lang="en-US" sz="2900" kern="1200" dirty="0">
                <a:solidFill>
                  <a:schemeClr val="tx1"/>
                </a:solidFill>
                <a:latin typeface="+mj-lt"/>
                <a:ea typeface="+mj-ea"/>
                <a:cs typeface="+mj-cs"/>
              </a:rPr>
            </a:br>
            <a:br>
              <a:rPr lang="en-US" sz="2900" kern="1200" dirty="0">
                <a:solidFill>
                  <a:schemeClr val="tx1"/>
                </a:solidFill>
                <a:latin typeface="+mj-lt"/>
                <a:ea typeface="+mj-ea"/>
                <a:cs typeface="+mj-cs"/>
              </a:rPr>
            </a:br>
            <a:br>
              <a:rPr lang="en-US" sz="2900" kern="1200" dirty="0">
                <a:solidFill>
                  <a:schemeClr val="tx1"/>
                </a:solidFill>
                <a:latin typeface="+mj-lt"/>
                <a:ea typeface="+mj-ea"/>
                <a:cs typeface="+mj-cs"/>
              </a:rPr>
            </a:br>
            <a:r>
              <a:rPr lang="en-US" sz="2000" b="1" u="sng" kern="1200" dirty="0">
                <a:solidFill>
                  <a:schemeClr val="tx1"/>
                </a:solidFill>
                <a:latin typeface="Baskerville Old Face" panose="02020602080505020303" pitchFamily="18" charset="0"/>
              </a:rPr>
              <a:t>ITBS</a:t>
            </a:r>
            <a:br>
              <a:rPr lang="en-US" sz="2000" kern="1200" dirty="0">
                <a:solidFill>
                  <a:schemeClr val="tx1"/>
                </a:solidFill>
                <a:latin typeface="Baskerville Old Face" panose="02020602080505020303" pitchFamily="18" charset="0"/>
              </a:rPr>
            </a:br>
            <a:r>
              <a:rPr lang="en-US" sz="2000" kern="1200" dirty="0">
                <a:solidFill>
                  <a:schemeClr val="tx1"/>
                </a:solidFill>
                <a:latin typeface="Baskerville Old Face" panose="02020602080505020303" pitchFamily="18" charset="0"/>
              </a:rPr>
              <a:t>-Spring date TBD </a:t>
            </a:r>
            <a:br>
              <a:rPr lang="en-US" sz="2000" kern="1200" dirty="0">
                <a:solidFill>
                  <a:schemeClr val="tx1"/>
                </a:solidFill>
                <a:latin typeface="Baskerville Old Face" panose="02020602080505020303" pitchFamily="18" charset="0"/>
              </a:rPr>
            </a:br>
            <a:br>
              <a:rPr lang="en-US" sz="2000" kern="1200" dirty="0">
                <a:solidFill>
                  <a:schemeClr val="tx1"/>
                </a:solidFill>
                <a:latin typeface="Baskerville Old Face" panose="02020602080505020303" pitchFamily="18" charset="0"/>
              </a:rPr>
            </a:br>
            <a:r>
              <a:rPr lang="en-US" sz="2000" b="1" u="sng" kern="1200" dirty="0">
                <a:solidFill>
                  <a:schemeClr val="tx1"/>
                </a:solidFill>
                <a:latin typeface="Baskerville Old Face" panose="02020602080505020303" pitchFamily="18" charset="0"/>
              </a:rPr>
              <a:t>Drop Off</a:t>
            </a:r>
            <a:br>
              <a:rPr lang="en-US" sz="2000" kern="1200" dirty="0">
                <a:solidFill>
                  <a:schemeClr val="tx1"/>
                </a:solidFill>
                <a:latin typeface="Baskerville Old Face" panose="02020602080505020303" pitchFamily="18" charset="0"/>
              </a:rPr>
            </a:br>
            <a:r>
              <a:rPr lang="en-US" sz="2000" kern="1200" dirty="0">
                <a:solidFill>
                  <a:schemeClr val="tx1"/>
                </a:solidFill>
                <a:latin typeface="Baskerville Old Face" panose="02020602080505020303" pitchFamily="18" charset="0"/>
              </a:rPr>
              <a:t>-Classroom doors will open at 7:30 </a:t>
            </a:r>
            <a:br>
              <a:rPr lang="en-US" sz="2000" kern="1200" dirty="0">
                <a:solidFill>
                  <a:schemeClr val="tx1"/>
                </a:solidFill>
                <a:latin typeface="Baskerville Old Face" panose="02020602080505020303" pitchFamily="18" charset="0"/>
              </a:rPr>
            </a:br>
            <a:r>
              <a:rPr lang="en-US" sz="2000" kern="1200" dirty="0">
                <a:solidFill>
                  <a:schemeClr val="tx1"/>
                </a:solidFill>
                <a:latin typeface="Baskerville Old Face" panose="02020602080505020303" pitchFamily="18" charset="0"/>
              </a:rPr>
              <a:t>-Students will have daily morning bell work to be completed by 8:10 am.</a:t>
            </a:r>
            <a:br>
              <a:rPr lang="en-US" sz="2000" kern="1200" dirty="0">
                <a:solidFill>
                  <a:schemeClr val="tx1"/>
                </a:solidFill>
                <a:latin typeface="Baskerville Old Face" panose="02020602080505020303" pitchFamily="18" charset="0"/>
              </a:rPr>
            </a:br>
            <a:br>
              <a:rPr lang="en-US" sz="2000" kern="1200" dirty="0">
                <a:solidFill>
                  <a:schemeClr val="tx1"/>
                </a:solidFill>
                <a:latin typeface="Baskerville Old Face" panose="02020602080505020303" pitchFamily="18" charset="0"/>
              </a:rPr>
            </a:br>
            <a:r>
              <a:rPr lang="en-US" sz="2000" b="1" u="sng" kern="1200" dirty="0">
                <a:solidFill>
                  <a:schemeClr val="tx1"/>
                </a:solidFill>
                <a:latin typeface="Baskerville Old Face" panose="02020602080505020303" pitchFamily="18" charset="0"/>
              </a:rPr>
              <a:t>Absences</a:t>
            </a:r>
            <a:br>
              <a:rPr lang="en-US" sz="2000" kern="1200" dirty="0">
                <a:solidFill>
                  <a:schemeClr val="tx1"/>
                </a:solidFill>
                <a:latin typeface="Baskerville Old Face" panose="02020602080505020303" pitchFamily="18" charset="0"/>
              </a:rPr>
            </a:br>
            <a:r>
              <a:rPr lang="en-US" sz="2000" kern="1200" dirty="0">
                <a:solidFill>
                  <a:schemeClr val="tx1"/>
                </a:solidFill>
                <a:latin typeface="Baskerville Old Face" panose="02020602080505020303" pitchFamily="18" charset="0"/>
              </a:rPr>
              <a:t>-If your child is absent, any missed work that cannot be completed in class will be sent home. They have the same number of days missed to complete the assignments. </a:t>
            </a:r>
            <a:br>
              <a:rPr lang="en-US" sz="2000" kern="1200" dirty="0">
                <a:solidFill>
                  <a:schemeClr val="tx1"/>
                </a:solidFill>
                <a:latin typeface="Baskerville Old Face" panose="02020602080505020303" pitchFamily="18" charset="0"/>
              </a:rPr>
            </a:br>
            <a:br>
              <a:rPr lang="en-US" sz="2000" b="1" u="sng" kern="1200" dirty="0">
                <a:solidFill>
                  <a:schemeClr val="tx1"/>
                </a:solidFill>
                <a:latin typeface="Baskerville Old Face" panose="02020602080505020303" pitchFamily="18" charset="0"/>
              </a:rPr>
            </a:br>
            <a:br>
              <a:rPr lang="en-US" sz="2000" kern="1200" dirty="0">
                <a:solidFill>
                  <a:schemeClr val="tx1"/>
                </a:solidFill>
                <a:latin typeface="Baskerville Old Face" panose="02020602080505020303" pitchFamily="18" charset="0"/>
              </a:rPr>
            </a:br>
            <a:r>
              <a:rPr lang="en-US" sz="2000" b="1" dirty="0">
                <a:latin typeface="Baskerville Old Face" panose="02020602080505020303" pitchFamily="18" charset="0"/>
                <a:cs typeface="Calibri Light" panose="020F0302020204030204" pitchFamily="34" charset="0"/>
              </a:rPr>
              <a:t>Schoology</a:t>
            </a:r>
            <a:br>
              <a:rPr lang="en-US" sz="2000" b="1" dirty="0">
                <a:latin typeface="Baskerville Old Face" panose="02020602080505020303" pitchFamily="18" charset="0"/>
                <a:cs typeface="Calibri Light" panose="020F0302020204030204" pitchFamily="34" charset="0"/>
              </a:rPr>
            </a:br>
            <a:br>
              <a:rPr lang="en-US" sz="2000" dirty="0">
                <a:latin typeface="Baskerville Old Face" panose="02020602080505020303" pitchFamily="18" charset="0"/>
                <a:cs typeface="Calibri Light" panose="020F0302020204030204" pitchFamily="34" charset="0"/>
              </a:rPr>
            </a:br>
            <a:r>
              <a:rPr lang="en-US" sz="2000" dirty="0">
                <a:latin typeface="Baskerville Old Face" panose="02020602080505020303" pitchFamily="18" charset="0"/>
                <a:cs typeface="Calibri Light" panose="020F0302020204030204" pitchFamily="34" charset="0"/>
              </a:rPr>
              <a:t>-Students will begin to use Schoology in the second half of the year to complete quizzes, assignments or submit work. </a:t>
            </a:r>
            <a:br>
              <a:rPr lang="en-US" sz="2000" dirty="0">
                <a:latin typeface="Baskerville Old Face" panose="02020602080505020303" pitchFamily="18" charset="0"/>
                <a:cs typeface="Calibri Light" panose="020F0302020204030204" pitchFamily="34" charset="0"/>
              </a:rPr>
            </a:br>
            <a:r>
              <a:rPr lang="en-US" sz="2000" dirty="0">
                <a:latin typeface="Baskerville Old Face" panose="02020602080505020303" pitchFamily="18" charset="0"/>
                <a:cs typeface="Calibri Light" panose="020F0302020204030204" pitchFamily="34" charset="0"/>
              </a:rPr>
              <a:t>-This is to help them transition into using Schoology in 3</a:t>
            </a:r>
            <a:r>
              <a:rPr lang="en-US" sz="2000" baseline="30000" dirty="0">
                <a:latin typeface="Baskerville Old Face" panose="02020602080505020303" pitchFamily="18" charset="0"/>
                <a:cs typeface="Calibri Light" panose="020F0302020204030204" pitchFamily="34" charset="0"/>
              </a:rPr>
              <a:t>rd</a:t>
            </a:r>
            <a:r>
              <a:rPr lang="en-US" sz="2000" dirty="0">
                <a:latin typeface="Baskerville Old Face" panose="02020602080505020303" pitchFamily="18" charset="0"/>
                <a:cs typeface="Calibri Light" panose="020F0302020204030204" pitchFamily="34" charset="0"/>
              </a:rPr>
              <a:t> grade</a:t>
            </a:r>
            <a:br>
              <a:rPr lang="en-US" sz="2000" dirty="0">
                <a:latin typeface="Baskerville Old Face" panose="02020602080505020303" pitchFamily="18" charset="0"/>
                <a:cs typeface="Calibri Light" panose="020F0302020204030204" pitchFamily="34" charset="0"/>
              </a:rPr>
            </a:br>
            <a:r>
              <a:rPr lang="en-US" sz="2000" dirty="0">
                <a:latin typeface="Baskerville Old Face" panose="02020602080505020303" pitchFamily="18" charset="0"/>
                <a:cs typeface="Calibri Light" panose="020F0302020204030204" pitchFamily="34" charset="0"/>
              </a:rPr>
              <a:t>-Graded Work can be viewed in Schoology</a:t>
            </a:r>
            <a:br>
              <a:rPr lang="en-US" sz="2000" dirty="0">
                <a:latin typeface="Baskerville Old Face" panose="02020602080505020303" pitchFamily="18" charset="0"/>
                <a:cs typeface="Calibri Light" panose="020F0302020204030204" pitchFamily="34" charset="0"/>
              </a:rPr>
            </a:br>
            <a:br>
              <a:rPr lang="en-US" sz="2000" dirty="0">
                <a:latin typeface="Baskerville Old Face" panose="02020602080505020303" pitchFamily="18" charset="0"/>
                <a:cs typeface="Calibri Light" panose="020F0302020204030204" pitchFamily="34" charset="0"/>
              </a:rPr>
            </a:br>
            <a:r>
              <a:rPr lang="en-US" sz="2000" b="1" dirty="0">
                <a:latin typeface="Baskerville Old Face" panose="02020602080505020303" pitchFamily="18" charset="0"/>
                <a:cs typeface="Calibri Light" panose="020F0302020204030204" pitchFamily="34" charset="0"/>
              </a:rPr>
              <a:t>Grades</a:t>
            </a:r>
            <a:br>
              <a:rPr lang="en-US" sz="2000" dirty="0">
                <a:latin typeface="Baskerville Old Face" panose="02020602080505020303" pitchFamily="18" charset="0"/>
                <a:cs typeface="Calibri Light" panose="020F0302020204030204" pitchFamily="34" charset="0"/>
              </a:rPr>
            </a:br>
            <a:r>
              <a:rPr lang="en-US" sz="2000" dirty="0">
                <a:latin typeface="Baskerville Old Face" panose="02020602080505020303" pitchFamily="18" charset="0"/>
                <a:cs typeface="Calibri Light" panose="020F0302020204030204" pitchFamily="34" charset="0"/>
              </a:rPr>
              <a:t>-Grades are updated daily. Please access </a:t>
            </a:r>
            <a:r>
              <a:rPr lang="en-US" sz="2000" dirty="0" err="1">
                <a:latin typeface="Baskerville Old Face" panose="02020602080505020303" pitchFamily="18" charset="0"/>
                <a:cs typeface="Calibri Light" panose="020F0302020204030204" pitchFamily="34" charset="0"/>
              </a:rPr>
              <a:t>RenWeb</a:t>
            </a:r>
            <a:r>
              <a:rPr lang="en-US" sz="2000" dirty="0">
                <a:latin typeface="Baskerville Old Face" panose="02020602080505020303" pitchFamily="18" charset="0"/>
                <a:cs typeface="Calibri Light" panose="020F0302020204030204" pitchFamily="34" charset="0"/>
              </a:rPr>
              <a:t> for student grades and comments.</a:t>
            </a:r>
            <a:br>
              <a:rPr lang="en-US" sz="2000" dirty="0">
                <a:latin typeface="Baskerville Old Face" panose="02020602080505020303" pitchFamily="18" charset="0"/>
                <a:cs typeface="Calibri Light" panose="020F0302020204030204" pitchFamily="34" charset="0"/>
              </a:rPr>
            </a:br>
            <a:br>
              <a:rPr lang="en-US" sz="2000" dirty="0">
                <a:latin typeface="Baskerville Old Face" panose="02020602080505020303" pitchFamily="18" charset="0"/>
                <a:cs typeface="Calibri Light" panose="020F0302020204030204" pitchFamily="34" charset="0"/>
              </a:rPr>
            </a:br>
            <a:endParaRPr lang="en-US" sz="2000" kern="1200" dirty="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2404554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6F4AE-C32D-4B1F-9BB3-86E156BFEC11}"/>
              </a:ext>
            </a:extLst>
          </p:cNvPr>
          <p:cNvSpPr>
            <a:spLocks noGrp="1"/>
          </p:cNvSpPr>
          <p:nvPr>
            <p:ph type="title"/>
          </p:nvPr>
        </p:nvSpPr>
        <p:spPr>
          <a:xfrm>
            <a:off x="838200" y="365125"/>
            <a:ext cx="10515600" cy="6022423"/>
          </a:xfrm>
        </p:spPr>
        <p:txBody>
          <a:bodyPr>
            <a:normAutofit/>
          </a:bodyPr>
          <a:lstStyle/>
          <a:p>
            <a:r>
              <a:rPr lang="en-US" sz="2000" b="1" u="sng" dirty="0">
                <a:solidFill>
                  <a:srgbClr val="7030A0"/>
                </a:solidFill>
                <a:latin typeface="Baskerville Old Face" panose="02020602080505020303" pitchFamily="18" charset="0"/>
                <a:cs typeface="Calibri Light" panose="020F0302020204030204" pitchFamily="34" charset="0"/>
              </a:rPr>
              <a:t>Other Continued…</a:t>
            </a:r>
            <a:br>
              <a:rPr lang="en-US" sz="2000" dirty="0">
                <a:latin typeface="Baskerville Old Face" panose="02020602080505020303" pitchFamily="18" charset="0"/>
                <a:cs typeface="Calibri Light" panose="020F0302020204030204" pitchFamily="34" charset="0"/>
              </a:rPr>
            </a:br>
            <a:br>
              <a:rPr lang="en-US" sz="2000" dirty="0">
                <a:latin typeface="Baskerville Old Face" panose="02020602080505020303" pitchFamily="18" charset="0"/>
                <a:cs typeface="Calibri Light" panose="020F0302020204030204" pitchFamily="34" charset="0"/>
              </a:rPr>
            </a:br>
            <a:r>
              <a:rPr lang="en-US" sz="2000" b="1" u="sng" dirty="0">
                <a:latin typeface="Baskerville Old Face" panose="02020602080505020303" pitchFamily="18" charset="0"/>
                <a:cs typeface="Calibri Light" panose="020F0302020204030204" pitchFamily="34" charset="0"/>
              </a:rPr>
              <a:t>Snack</a:t>
            </a:r>
            <a:br>
              <a:rPr lang="en-US" sz="2000" dirty="0">
                <a:latin typeface="Baskerville Old Face" panose="02020602080505020303" pitchFamily="18" charset="0"/>
                <a:cs typeface="Calibri Light" panose="020F0302020204030204" pitchFamily="34" charset="0"/>
              </a:rPr>
            </a:br>
            <a:r>
              <a:rPr lang="en-US" sz="2000" dirty="0">
                <a:latin typeface="Baskerville Old Face" panose="02020602080505020303" pitchFamily="18" charset="0"/>
                <a:cs typeface="Calibri Light" panose="020F0302020204030204" pitchFamily="34" charset="0"/>
              </a:rPr>
              <a:t>-Every morning</a:t>
            </a:r>
            <a:br>
              <a:rPr lang="en-US" sz="2000" dirty="0">
                <a:latin typeface="Baskerville Old Face" panose="02020602080505020303" pitchFamily="18" charset="0"/>
                <a:cs typeface="Calibri Light" panose="020F0302020204030204" pitchFamily="34" charset="0"/>
              </a:rPr>
            </a:br>
            <a:r>
              <a:rPr lang="en-US" sz="2000" dirty="0">
                <a:latin typeface="Baskerville Old Face" panose="02020602080505020303" pitchFamily="18" charset="0"/>
                <a:cs typeface="Calibri Light" panose="020F0302020204030204" pitchFamily="34" charset="0"/>
              </a:rPr>
              <a:t>-Please be sure to adhere to Diocese policy (healthy options only)</a:t>
            </a:r>
            <a:br>
              <a:rPr lang="en-US" sz="2000" dirty="0">
                <a:latin typeface="Baskerville Old Face" panose="02020602080505020303" pitchFamily="18" charset="0"/>
                <a:cs typeface="Calibri Light" panose="020F0302020204030204" pitchFamily="34" charset="0"/>
              </a:rPr>
            </a:br>
            <a:r>
              <a:rPr lang="en-US" sz="2000" dirty="0">
                <a:latin typeface="Baskerville Old Face" panose="02020602080505020303" pitchFamily="18" charset="0"/>
                <a:cs typeface="Calibri Light" panose="020F0302020204030204" pitchFamily="34" charset="0"/>
              </a:rPr>
              <a:t>-No nuts!</a:t>
            </a:r>
            <a:br>
              <a:rPr lang="en-US" sz="2000" dirty="0">
                <a:latin typeface="Baskerville Old Face" panose="02020602080505020303" pitchFamily="18" charset="0"/>
                <a:cs typeface="Calibri Light" panose="020F0302020204030204" pitchFamily="34" charset="0"/>
              </a:rPr>
            </a:br>
            <a:br>
              <a:rPr lang="en-US" sz="2000" dirty="0">
                <a:latin typeface="Baskerville Old Face" panose="02020602080505020303" pitchFamily="18" charset="0"/>
                <a:cs typeface="Calibri Light" panose="020F0302020204030204" pitchFamily="34" charset="0"/>
              </a:rPr>
            </a:br>
            <a:r>
              <a:rPr lang="en-US" sz="2000" b="1" u="sng" dirty="0">
                <a:latin typeface="Baskerville Old Face" panose="02020602080505020303" pitchFamily="18" charset="0"/>
                <a:cs typeface="Calibri Light" panose="020F0302020204030204" pitchFamily="34" charset="0"/>
              </a:rPr>
              <a:t>Lunch</a:t>
            </a:r>
            <a:br>
              <a:rPr lang="en-US" sz="2000" dirty="0">
                <a:latin typeface="Baskerville Old Face" panose="02020602080505020303" pitchFamily="18" charset="0"/>
                <a:cs typeface="Calibri Light" panose="020F0302020204030204" pitchFamily="34" charset="0"/>
              </a:rPr>
            </a:br>
            <a:r>
              <a:rPr lang="en-US" sz="2000" dirty="0">
                <a:latin typeface="Baskerville Old Face" panose="02020602080505020303" pitchFamily="18" charset="0"/>
                <a:cs typeface="Calibri Light" panose="020F0302020204030204" pitchFamily="34" charset="0"/>
              </a:rPr>
              <a:t>-In the classroom</a:t>
            </a:r>
            <a:br>
              <a:rPr lang="en-US" sz="2000" dirty="0">
                <a:latin typeface="Baskerville Old Face" panose="02020602080505020303" pitchFamily="18" charset="0"/>
                <a:cs typeface="Calibri Light" panose="020F0302020204030204" pitchFamily="34" charset="0"/>
              </a:rPr>
            </a:br>
            <a:r>
              <a:rPr lang="en-US" sz="2000" dirty="0">
                <a:latin typeface="Baskerville Old Face" panose="02020602080505020303" pitchFamily="18" charset="0"/>
                <a:cs typeface="Calibri Light" panose="020F0302020204030204" pitchFamily="34" charset="0"/>
              </a:rPr>
              <a:t>-No Nuts until we return to cafeteria lunch</a:t>
            </a:r>
            <a:br>
              <a:rPr lang="en-US" sz="2000" dirty="0">
                <a:latin typeface="Baskerville Old Face" panose="02020602080505020303" pitchFamily="18" charset="0"/>
                <a:cs typeface="Calibri Light" panose="020F0302020204030204" pitchFamily="34" charset="0"/>
              </a:rPr>
            </a:br>
            <a:br>
              <a:rPr lang="en-US" sz="2000" dirty="0">
                <a:latin typeface="Baskerville Old Face" panose="02020602080505020303" pitchFamily="18" charset="0"/>
                <a:cs typeface="Calibri Light" panose="020F0302020204030204" pitchFamily="34" charset="0"/>
              </a:rPr>
            </a:br>
            <a:r>
              <a:rPr lang="en-US" sz="2000" u="sng" dirty="0">
                <a:latin typeface="Baskerville Old Face" panose="02020602080505020303" pitchFamily="18" charset="0"/>
                <a:cs typeface="Calibri Light" panose="020F0302020204030204" pitchFamily="34" charset="0"/>
              </a:rPr>
              <a:t>Birthdays</a:t>
            </a:r>
            <a:br>
              <a:rPr lang="en-US" sz="2000" dirty="0">
                <a:latin typeface="Baskerville Old Face" panose="02020602080505020303" pitchFamily="18" charset="0"/>
                <a:cs typeface="Calibri Light" panose="020F0302020204030204" pitchFamily="34" charset="0"/>
              </a:rPr>
            </a:br>
            <a:r>
              <a:rPr lang="en-US" sz="2000" dirty="0">
                <a:latin typeface="Baskerville Old Face" panose="02020602080505020303" pitchFamily="18" charset="0"/>
                <a:cs typeface="Calibri Light" panose="020F0302020204030204" pitchFamily="34" charset="0"/>
              </a:rPr>
              <a:t>-We love to celebrate birthdays in 2A. I ask that you please reach out to me </a:t>
            </a:r>
            <a:r>
              <a:rPr lang="en-US" sz="2000" b="1" dirty="0">
                <a:latin typeface="Baskerville Old Face" panose="02020602080505020303" pitchFamily="18" charset="0"/>
                <a:cs typeface="Calibri Light" panose="020F0302020204030204" pitchFamily="34" charset="0"/>
              </a:rPr>
              <a:t>before</a:t>
            </a:r>
            <a:r>
              <a:rPr lang="en-US" sz="2000" dirty="0">
                <a:latin typeface="Baskerville Old Face" panose="02020602080505020303" pitchFamily="18" charset="0"/>
                <a:cs typeface="Calibri Light" panose="020F0302020204030204" pitchFamily="34" charset="0"/>
              </a:rPr>
              <a:t> sending in treats to the class. </a:t>
            </a:r>
            <a:br>
              <a:rPr lang="en-US" sz="2000" dirty="0">
                <a:latin typeface="Baskerville Old Face" panose="02020602080505020303" pitchFamily="18" charset="0"/>
                <a:cs typeface="Calibri Light" panose="020F0302020204030204" pitchFamily="34" charset="0"/>
              </a:rPr>
            </a:br>
            <a:endParaRPr lang="en-US" sz="2000" dirty="0">
              <a:latin typeface="Baskerville Old Face" panose="02020602080505020303" pitchFamily="18" charset="0"/>
              <a:cs typeface="Calibri Light" panose="020F0302020204030204" pitchFamily="34" charset="0"/>
            </a:endParaRPr>
          </a:p>
        </p:txBody>
      </p:sp>
      <p:pic>
        <p:nvPicPr>
          <p:cNvPr id="4" name="Picture 3" descr="A picture containing drawing&#10;&#10;Description automatically generated">
            <a:extLst>
              <a:ext uri="{FF2B5EF4-FFF2-40B4-BE49-F238E27FC236}">
                <a16:creationId xmlns:a16="http://schemas.microsoft.com/office/drawing/2014/main" id="{3D8B5449-395E-4E24-B1EA-A0FEA8667F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4371" y="1236977"/>
            <a:ext cx="2139359" cy="2139359"/>
          </a:xfrm>
          <a:prstGeom prst="rect">
            <a:avLst/>
          </a:prstGeom>
        </p:spPr>
      </p:pic>
    </p:spTree>
    <p:extLst>
      <p:ext uri="{BB962C8B-B14F-4D97-AF65-F5344CB8AC3E}">
        <p14:creationId xmlns:p14="http://schemas.microsoft.com/office/powerpoint/2010/main" val="30975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3B5B2-1EA8-42D4-80BB-1D9ECC109C69}"/>
              </a:ext>
            </a:extLst>
          </p:cNvPr>
          <p:cNvSpPr>
            <a:spLocks noGrp="1"/>
          </p:cNvSpPr>
          <p:nvPr>
            <p:ph type="title"/>
          </p:nvPr>
        </p:nvSpPr>
        <p:spPr>
          <a:xfrm>
            <a:off x="838200" y="365124"/>
            <a:ext cx="10515600" cy="6194701"/>
          </a:xfrm>
        </p:spPr>
        <p:txBody>
          <a:bodyPr>
            <a:normAutofit/>
          </a:bodyPr>
          <a:lstStyle/>
          <a:p>
            <a:r>
              <a:rPr lang="en-US" sz="2000" b="1" u="sng" dirty="0">
                <a:latin typeface="Baskerville Old Face" panose="02020602080505020303" pitchFamily="18" charset="0"/>
              </a:rPr>
              <a:t>Student Expectations</a:t>
            </a:r>
            <a:br>
              <a:rPr lang="en-US" sz="2000" b="1" u="sng" dirty="0">
                <a:latin typeface="Baskerville Old Face" panose="02020602080505020303" pitchFamily="18" charset="0"/>
              </a:rPr>
            </a:br>
            <a:br>
              <a:rPr lang="en-US" sz="2000" b="1" u="sng" dirty="0">
                <a:latin typeface="Baskerville Old Face" panose="02020602080505020303" pitchFamily="18" charset="0"/>
              </a:rPr>
            </a:br>
            <a:r>
              <a:rPr lang="en-US" sz="2000" b="1" u="sng" dirty="0">
                <a:latin typeface="Baskerville Old Face" panose="02020602080505020303" pitchFamily="18" charset="0"/>
              </a:rPr>
              <a:t>Work Ethic:</a:t>
            </a:r>
            <a:r>
              <a:rPr lang="en-US" sz="2000" b="1" dirty="0">
                <a:latin typeface="Baskerville Old Face" panose="02020602080505020303" pitchFamily="18" charset="0"/>
              </a:rPr>
              <a:t> Students are expected to put in their full effort into </a:t>
            </a:r>
            <a:r>
              <a:rPr lang="en-US" sz="2000" dirty="0">
                <a:latin typeface="Baskerville Old Face" panose="02020602080505020303" pitchFamily="18" charset="0"/>
              </a:rPr>
              <a:t>neatness</a:t>
            </a:r>
            <a:r>
              <a:rPr lang="en-US" sz="2000" b="1" dirty="0">
                <a:latin typeface="Baskerville Old Face" panose="02020602080505020303" pitchFamily="18" charset="0"/>
              </a:rPr>
              <a:t>, answering questions correctly and thoroughly, turning in assignments on time, participating in class and showing their teachers, classmates and themselves respect. </a:t>
            </a:r>
            <a:br>
              <a:rPr lang="en-US" sz="2000" b="1" u="sng" dirty="0">
                <a:latin typeface="Baskerville Old Face" panose="02020602080505020303" pitchFamily="18" charset="0"/>
              </a:rPr>
            </a:br>
            <a:br>
              <a:rPr lang="en-US" sz="2000" b="1" u="sng" dirty="0">
                <a:latin typeface="Baskerville Old Face" panose="02020602080505020303" pitchFamily="18" charset="0"/>
              </a:rPr>
            </a:br>
            <a:br>
              <a:rPr lang="en-US" sz="2000" b="1" u="sng" dirty="0">
                <a:latin typeface="Baskerville Old Face" panose="02020602080505020303" pitchFamily="18" charset="0"/>
              </a:rPr>
            </a:br>
            <a:r>
              <a:rPr lang="en-US" sz="2000" b="1" u="sng" dirty="0">
                <a:latin typeface="Baskerville Old Face" panose="02020602080505020303" pitchFamily="18" charset="0"/>
              </a:rPr>
              <a:t>Self-Accountability: </a:t>
            </a:r>
            <a:r>
              <a:rPr lang="en-US" sz="2000" dirty="0">
                <a:latin typeface="Baskerville Old Face" panose="02020602080505020303" pitchFamily="18" charset="0"/>
              </a:rPr>
              <a:t>Students are responsible for entering and exiting their classroom prepared for the day ahead. It is </a:t>
            </a:r>
            <a:r>
              <a:rPr lang="en-US" sz="2000" b="1" u="sng" dirty="0">
                <a:latin typeface="Baskerville Old Face" panose="02020602080505020303" pitchFamily="18" charset="0"/>
              </a:rPr>
              <a:t>their</a:t>
            </a:r>
            <a:r>
              <a:rPr lang="en-US" sz="2000" dirty="0">
                <a:latin typeface="Baskerville Old Face" panose="02020602080505020303" pitchFamily="18" charset="0"/>
              </a:rPr>
              <a:t> responsibility to have their work, be ready to participate and be kind to one another. </a:t>
            </a:r>
            <a:br>
              <a:rPr lang="en-US" sz="2000" dirty="0">
                <a:latin typeface="Baskerville Old Face" panose="02020602080505020303" pitchFamily="18" charset="0"/>
              </a:rPr>
            </a:br>
            <a:r>
              <a:rPr lang="en-US" sz="2000" dirty="0">
                <a:latin typeface="Baskerville Old Face" panose="02020602080505020303" pitchFamily="18" charset="0"/>
              </a:rPr>
              <a:t>Please help support their independence and encourage a strong work ethic. Mistakes happen, please help them learn from their mistakes. If an assignment was accidentally not completed, I encourage </a:t>
            </a:r>
            <a:r>
              <a:rPr lang="en-US" sz="2000" b="1" u="sng" dirty="0">
                <a:latin typeface="Baskerville Old Face" panose="02020602080505020303" pitchFamily="18" charset="0"/>
              </a:rPr>
              <a:t>them</a:t>
            </a:r>
            <a:r>
              <a:rPr lang="en-US" sz="2000" dirty="0">
                <a:latin typeface="Baskerville Old Face" panose="02020602080505020303" pitchFamily="18" charset="0"/>
              </a:rPr>
              <a:t> to turn it in the following day and to accept that consequences. It will help them in the end. </a:t>
            </a:r>
            <a:br>
              <a:rPr lang="en-US" sz="2000" dirty="0">
                <a:latin typeface="Baskerville Old Face" panose="02020602080505020303" pitchFamily="18" charset="0"/>
              </a:rPr>
            </a:br>
            <a:br>
              <a:rPr lang="en-US" sz="2000" dirty="0">
                <a:latin typeface="Baskerville Old Face" panose="02020602080505020303" pitchFamily="18" charset="0"/>
              </a:rPr>
            </a:br>
            <a:r>
              <a:rPr lang="en-US" sz="2000" b="1" u="sng" dirty="0">
                <a:latin typeface="Baskerville Old Face" panose="02020602080505020303" pitchFamily="18" charset="0"/>
              </a:rPr>
              <a:t>Agendas/Yellow Folder/Green Folder</a:t>
            </a:r>
            <a:br>
              <a:rPr lang="en-US" sz="2000" dirty="0">
                <a:latin typeface="Baskerville Old Face" panose="02020602080505020303" pitchFamily="18" charset="0"/>
              </a:rPr>
            </a:br>
            <a:r>
              <a:rPr lang="en-US" sz="2000" dirty="0">
                <a:latin typeface="Baskerville Old Face" panose="02020602080505020303" pitchFamily="18" charset="0"/>
              </a:rPr>
              <a:t>-Homework &amp; Spelling words will be written down by the student in agendas.</a:t>
            </a:r>
            <a:br>
              <a:rPr lang="en-US" sz="2000" dirty="0">
                <a:latin typeface="Baskerville Old Face" panose="02020602080505020303" pitchFamily="18" charset="0"/>
              </a:rPr>
            </a:br>
            <a:r>
              <a:rPr lang="en-US" sz="2000" dirty="0">
                <a:latin typeface="Baskerville Old Face" panose="02020602080505020303" pitchFamily="18" charset="0"/>
              </a:rPr>
              <a:t>-Yellow folders (HW) and agendas should come back and forth to school everyday.</a:t>
            </a:r>
            <a:br>
              <a:rPr lang="en-US" sz="2000" dirty="0">
                <a:latin typeface="Baskerville Old Face" panose="02020602080505020303" pitchFamily="18" charset="0"/>
              </a:rPr>
            </a:br>
            <a:r>
              <a:rPr lang="en-US" sz="2000" dirty="0">
                <a:latin typeface="Baskerville Old Face" panose="02020602080505020303" pitchFamily="18" charset="0"/>
              </a:rPr>
              <a:t>-Friday Green Folders will have graded paperwork and returned on Mondays with parent log signed.</a:t>
            </a:r>
          </a:p>
        </p:txBody>
      </p:sp>
    </p:spTree>
    <p:extLst>
      <p:ext uri="{BB962C8B-B14F-4D97-AF65-F5344CB8AC3E}">
        <p14:creationId xmlns:p14="http://schemas.microsoft.com/office/powerpoint/2010/main" val="4014853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3C6D6-6849-49D1-95AF-2B25620B507D}"/>
              </a:ext>
            </a:extLst>
          </p:cNvPr>
          <p:cNvSpPr>
            <a:spLocks noGrp="1"/>
          </p:cNvSpPr>
          <p:nvPr>
            <p:ph type="title"/>
          </p:nvPr>
        </p:nvSpPr>
        <p:spPr>
          <a:xfrm>
            <a:off x="289560" y="99391"/>
            <a:ext cx="10475976" cy="6659217"/>
          </a:xfrm>
        </p:spPr>
        <p:txBody>
          <a:bodyPr>
            <a:normAutofit/>
          </a:bodyPr>
          <a:lstStyle/>
          <a:p>
            <a:br>
              <a:rPr lang="en-US" b="1" u="sng" dirty="0">
                <a:solidFill>
                  <a:srgbClr val="7030A0"/>
                </a:solidFill>
                <a:latin typeface="Baskerville Old Face" panose="02020602080505020303" pitchFamily="18" charset="0"/>
              </a:rPr>
            </a:br>
            <a:r>
              <a:rPr lang="en-US" b="1" u="sng" dirty="0">
                <a:solidFill>
                  <a:srgbClr val="7030A0"/>
                </a:solidFill>
                <a:latin typeface="Baskerville Old Face" panose="02020602080505020303" pitchFamily="18" charset="0"/>
              </a:rPr>
              <a:t>It Takes A Village…</a:t>
            </a:r>
            <a:br>
              <a:rPr lang="en-US" dirty="0"/>
            </a:br>
            <a:br>
              <a:rPr lang="en-US" dirty="0"/>
            </a:br>
            <a:br>
              <a:rPr lang="en-US" sz="2800" dirty="0">
                <a:latin typeface="Baskerville Old Face" panose="02020602080505020303" pitchFamily="18" charset="0"/>
              </a:rPr>
            </a:br>
            <a:r>
              <a:rPr lang="en-US" sz="2000" dirty="0">
                <a:latin typeface="Baskerville Old Face" panose="02020602080505020303" pitchFamily="18" charset="0"/>
              </a:rPr>
              <a:t>If you ever have a question or concern, please feel free to email me. </a:t>
            </a:r>
            <a:br>
              <a:rPr lang="en-US" sz="2000" dirty="0">
                <a:latin typeface="Baskerville Old Face" panose="02020602080505020303" pitchFamily="18" charset="0"/>
              </a:rPr>
            </a:br>
            <a:br>
              <a:rPr lang="en-US" sz="2000" dirty="0">
                <a:latin typeface="Baskerville Old Face" panose="02020602080505020303" pitchFamily="18" charset="0"/>
              </a:rPr>
            </a:br>
            <a:r>
              <a:rPr lang="en-US" sz="2000" dirty="0">
                <a:latin typeface="Baskerville Old Face" panose="02020602080505020303" pitchFamily="18" charset="0"/>
              </a:rPr>
              <a:t>Communication is one of my top priorities. Nothing should come as a surprise. </a:t>
            </a:r>
            <a:br>
              <a:rPr lang="en-US" sz="2000" dirty="0">
                <a:latin typeface="Baskerville Old Face" panose="02020602080505020303" pitchFamily="18" charset="0"/>
              </a:rPr>
            </a:br>
            <a:br>
              <a:rPr lang="en-US" sz="2000" dirty="0">
                <a:latin typeface="Baskerville Old Face" panose="02020602080505020303" pitchFamily="18" charset="0"/>
              </a:rPr>
            </a:br>
            <a:r>
              <a:rPr lang="en-US" sz="2000" dirty="0">
                <a:latin typeface="Baskerville Old Face" panose="02020602080505020303" pitchFamily="18" charset="0"/>
              </a:rPr>
              <a:t>Weekly Newsletters are posted to our class website every Sunday.</a:t>
            </a:r>
            <a:br>
              <a:rPr lang="en-US" sz="2000" dirty="0">
                <a:latin typeface="Baskerville Old Face" panose="02020602080505020303" pitchFamily="18" charset="0"/>
              </a:rPr>
            </a:br>
            <a:br>
              <a:rPr lang="en-US" sz="2000" dirty="0">
                <a:latin typeface="Baskerville Old Face" panose="02020602080505020303" pitchFamily="18" charset="0"/>
              </a:rPr>
            </a:br>
            <a:r>
              <a:rPr lang="en-US" sz="2000" dirty="0">
                <a:latin typeface="Baskerville Old Face" panose="02020602080505020303" pitchFamily="18" charset="0"/>
              </a:rPr>
              <a:t>I do my best to respond to emails promptly. Please don’t ever feel that I’m ignoring your email.  </a:t>
            </a:r>
            <a:br>
              <a:rPr lang="en-US" sz="2000" dirty="0">
                <a:latin typeface="Baskerville Old Face" panose="02020602080505020303" pitchFamily="18" charset="0"/>
              </a:rPr>
            </a:br>
            <a:br>
              <a:rPr lang="en-US" sz="2000" dirty="0">
                <a:latin typeface="Baskerville Old Face" panose="02020602080505020303" pitchFamily="18" charset="0"/>
              </a:rPr>
            </a:br>
            <a:r>
              <a:rPr lang="en-US" sz="2000" dirty="0">
                <a:latin typeface="Baskerville Old Face" panose="02020602080505020303" pitchFamily="18" charset="0"/>
              </a:rPr>
              <a:t>Homework is posted daily by 3:30 pm. on our class website.</a:t>
            </a:r>
            <a:br>
              <a:rPr lang="en-US" sz="2000" dirty="0">
                <a:latin typeface="Baskerville Old Face" panose="02020602080505020303" pitchFamily="18" charset="0"/>
              </a:rPr>
            </a:br>
            <a:br>
              <a:rPr lang="en-US" sz="2000" dirty="0">
                <a:latin typeface="Baskerville Old Face" panose="02020602080505020303" pitchFamily="18" charset="0"/>
              </a:rPr>
            </a:br>
            <a:r>
              <a:rPr lang="en-US" sz="2000" dirty="0">
                <a:latin typeface="Baskerville Old Face" panose="02020602080505020303" pitchFamily="18" charset="0"/>
              </a:rPr>
              <a:t>Remember we are all in this journey together, students, parents and teachers. Unexpected life events happen. Let’s help each other out. Thank you for your patience, flexibility, kindness and support. Let’s make this year a great one!</a:t>
            </a:r>
            <a:br>
              <a:rPr lang="en-US" sz="2000" dirty="0">
                <a:latin typeface="Baskerville Old Face" panose="02020602080505020303" pitchFamily="18" charset="0"/>
              </a:rPr>
            </a:br>
            <a:br>
              <a:rPr lang="en-US" sz="2800" dirty="0">
                <a:latin typeface="Baskerville Old Face" panose="02020602080505020303" pitchFamily="18" charset="0"/>
              </a:rPr>
            </a:br>
            <a:endParaRPr lang="en-US" sz="2800" dirty="0">
              <a:latin typeface="Baskerville Old Face" panose="02020602080505020303" pitchFamily="18" charset="0"/>
            </a:endParaRPr>
          </a:p>
        </p:txBody>
      </p:sp>
      <p:pic>
        <p:nvPicPr>
          <p:cNvPr id="4" name="Picture 3" descr="A picture containing drawing&#10;&#10;Description automatically generated">
            <a:extLst>
              <a:ext uri="{FF2B5EF4-FFF2-40B4-BE49-F238E27FC236}">
                <a16:creationId xmlns:a16="http://schemas.microsoft.com/office/drawing/2014/main" id="{F65E7580-E0E5-442C-A7DC-D35F5AB63F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6439" y="461395"/>
            <a:ext cx="2326807" cy="1548384"/>
          </a:xfrm>
          <a:prstGeom prst="rect">
            <a:avLst/>
          </a:prstGeom>
        </p:spPr>
      </p:pic>
    </p:spTree>
    <p:extLst>
      <p:ext uri="{BB962C8B-B14F-4D97-AF65-F5344CB8AC3E}">
        <p14:creationId xmlns:p14="http://schemas.microsoft.com/office/powerpoint/2010/main" val="2354126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3286BA8-EA05-450A-B903-0C96F9C75589}"/>
              </a:ext>
            </a:extLst>
          </p:cNvPr>
          <p:cNvSpPr>
            <a:spLocks noGrp="1"/>
          </p:cNvSpPr>
          <p:nvPr>
            <p:ph type="ctrTitle"/>
          </p:nvPr>
        </p:nvSpPr>
        <p:spPr>
          <a:xfrm>
            <a:off x="6194716" y="739979"/>
            <a:ext cx="5334930" cy="2689022"/>
          </a:xfrm>
        </p:spPr>
        <p:txBody>
          <a:bodyPr vert="horz" lIns="91440" tIns="45720" rIns="91440" bIns="45720" rtlCol="0">
            <a:normAutofit fontScale="90000"/>
          </a:bodyPr>
          <a:lstStyle/>
          <a:p>
            <a:br>
              <a:rPr lang="en-US" dirty="0"/>
            </a:br>
            <a:r>
              <a:rPr lang="en-US" b="1" dirty="0">
                <a:latin typeface="Baskerville Old Face" panose="02020602080505020303" pitchFamily="18" charset="0"/>
              </a:rPr>
              <a:t>Welcome to 2A!</a:t>
            </a:r>
            <a:br>
              <a:rPr lang="en-US" b="1" dirty="0">
                <a:latin typeface="Baskerville Old Face" panose="02020602080505020303" pitchFamily="18" charset="0"/>
              </a:rPr>
            </a:br>
            <a:br>
              <a:rPr lang="en-US" b="1" dirty="0">
                <a:latin typeface="Baskerville Old Face" panose="02020602080505020303" pitchFamily="18" charset="0"/>
              </a:rPr>
            </a:br>
            <a:endParaRPr lang="en-US" b="1" dirty="0">
              <a:latin typeface="Baskerville Old Face" panose="02020602080505020303" pitchFamily="18" charset="0"/>
            </a:endParaRPr>
          </a:p>
        </p:txBody>
      </p:sp>
      <p:sp>
        <p:nvSpPr>
          <p:cNvPr id="5" name="Subtitle 4">
            <a:extLst>
              <a:ext uri="{FF2B5EF4-FFF2-40B4-BE49-F238E27FC236}">
                <a16:creationId xmlns:a16="http://schemas.microsoft.com/office/drawing/2014/main" id="{6E24A7D1-F62F-4923-9881-B1631CF4DA44}"/>
              </a:ext>
            </a:extLst>
          </p:cNvPr>
          <p:cNvSpPr>
            <a:spLocks noGrp="1"/>
          </p:cNvSpPr>
          <p:nvPr>
            <p:ph type="subTitle" idx="1"/>
          </p:nvPr>
        </p:nvSpPr>
        <p:spPr>
          <a:xfrm>
            <a:off x="6194715" y="2265028"/>
            <a:ext cx="5334931" cy="3760383"/>
          </a:xfrm>
        </p:spPr>
        <p:txBody>
          <a:bodyPr vert="horz" lIns="91440" tIns="45720" rIns="91440" bIns="45720" rtlCol="0">
            <a:normAutofit/>
          </a:bodyPr>
          <a:lstStyle/>
          <a:p>
            <a:pPr indent="-228600">
              <a:buFont typeface="Arial" panose="020B0604020202020204" pitchFamily="34" charset="0"/>
              <a:buChar char="•"/>
            </a:pPr>
            <a:endParaRPr lang="en-US" sz="1100" dirty="0">
              <a:latin typeface="Baskerville Old Face" panose="02020602080505020303" pitchFamily="18" charset="0"/>
            </a:endParaRPr>
          </a:p>
          <a:p>
            <a:pPr indent="-228600">
              <a:buFont typeface="Arial" panose="020B0604020202020204" pitchFamily="34" charset="0"/>
              <a:buChar char="•"/>
            </a:pPr>
            <a:endParaRPr lang="en-US" sz="1100" dirty="0">
              <a:latin typeface="Baskerville Old Face" panose="02020602080505020303" pitchFamily="18" charset="0"/>
            </a:endParaRPr>
          </a:p>
          <a:p>
            <a:pPr indent="-228600">
              <a:buFont typeface="Arial" panose="020B0604020202020204" pitchFamily="34" charset="0"/>
              <a:buChar char="•"/>
            </a:pPr>
            <a:r>
              <a:rPr lang="en-US" sz="2000" dirty="0">
                <a:latin typeface="Baskerville Old Face" panose="02020602080505020303" pitchFamily="18" charset="0"/>
              </a:rPr>
              <a:t>Mrs. Sonia Johnson</a:t>
            </a:r>
          </a:p>
          <a:p>
            <a:pPr indent="-228600">
              <a:buFont typeface="Arial" panose="020B0604020202020204" pitchFamily="34" charset="0"/>
              <a:buChar char="•"/>
            </a:pPr>
            <a:r>
              <a:rPr lang="en-US" sz="2000" dirty="0">
                <a:latin typeface="Baskerville Old Face" panose="02020602080505020303" pitchFamily="18" charset="0"/>
                <a:hlinkClick r:id="rId2"/>
              </a:rPr>
              <a:t>sjohnson@popejohnxxiii.org</a:t>
            </a:r>
            <a:endParaRPr lang="en-US" sz="2000" dirty="0">
              <a:latin typeface="Baskerville Old Face" panose="02020602080505020303" pitchFamily="18" charset="0"/>
            </a:endParaRPr>
          </a:p>
          <a:p>
            <a:pPr indent="-228600">
              <a:buFont typeface="Arial" panose="020B0604020202020204" pitchFamily="34" charset="0"/>
              <a:buChar char="•"/>
            </a:pPr>
            <a:r>
              <a:rPr lang="en-US" sz="2000" dirty="0">
                <a:latin typeface="Baskerville Old Face" panose="02020602080505020303" pitchFamily="18" charset="0"/>
                <a:hlinkClick r:id="rId3"/>
              </a:rPr>
              <a:t>www.johnson2a@weebly.com</a:t>
            </a:r>
            <a:endParaRPr lang="en-US" sz="2000" dirty="0">
              <a:latin typeface="Baskerville Old Face" panose="02020602080505020303" pitchFamily="18" charset="0"/>
            </a:endParaRPr>
          </a:p>
          <a:p>
            <a:pPr indent="-228600">
              <a:buFont typeface="Arial" panose="020B0604020202020204" pitchFamily="34" charset="0"/>
              <a:buChar char="•"/>
            </a:pPr>
            <a:endParaRPr lang="en-US" sz="2000" dirty="0">
              <a:latin typeface="Baskerville Old Face" panose="02020602080505020303" pitchFamily="18" charset="0"/>
            </a:endParaRPr>
          </a:p>
          <a:p>
            <a:pPr indent="-228600">
              <a:buFont typeface="Arial" panose="020B0604020202020204" pitchFamily="34" charset="0"/>
              <a:buChar char="•"/>
            </a:pPr>
            <a:r>
              <a:rPr lang="en-US" sz="2000" dirty="0">
                <a:latin typeface="Baskerville Old Face" panose="02020602080505020303" pitchFamily="18" charset="0"/>
              </a:rPr>
              <a:t>Mrs. Linda Callahan</a:t>
            </a:r>
          </a:p>
          <a:p>
            <a:pPr indent="-228600">
              <a:buFont typeface="Arial" panose="020B0604020202020204" pitchFamily="34" charset="0"/>
              <a:buChar char="•"/>
            </a:pPr>
            <a:r>
              <a:rPr lang="en-US" sz="2000" dirty="0">
                <a:latin typeface="Baskerville Old Face" panose="02020602080505020303" pitchFamily="18" charset="0"/>
              </a:rPr>
              <a:t>Instructional Aide</a:t>
            </a:r>
          </a:p>
          <a:p>
            <a:pPr indent="-228600">
              <a:buFont typeface="Arial" panose="020B0604020202020204" pitchFamily="34" charset="0"/>
              <a:buChar char="•"/>
            </a:pPr>
            <a:endParaRPr lang="en-US" sz="1100" dirty="0">
              <a:latin typeface="Baskerville Old Face" panose="02020602080505020303" pitchFamily="18" charset="0"/>
            </a:endParaRPr>
          </a:p>
        </p:txBody>
      </p:sp>
      <p:sp>
        <p:nvSpPr>
          <p:cNvPr id="34" name="Freeform: Shape 33">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41" name="Freeform: Shape 37">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7" name="Picture 6" descr="A picture containing room&#10;&#10;Description automatically generated">
            <a:extLst>
              <a:ext uri="{FF2B5EF4-FFF2-40B4-BE49-F238E27FC236}">
                <a16:creationId xmlns:a16="http://schemas.microsoft.com/office/drawing/2014/main" id="{0CB25BCE-8D09-4DA5-B5BC-9AD770156E7B}"/>
              </a:ext>
            </a:extLst>
          </p:cNvPr>
          <p:cNvPicPr>
            <a:picLocks noChangeAspect="1"/>
          </p:cNvPicPr>
          <p:nvPr/>
        </p:nvPicPr>
        <p:blipFill rotWithShape="1">
          <a:blip r:embed="rId4">
            <a:extLst>
              <a:ext uri="{28A0092B-C50C-407E-A947-70E740481C1C}">
                <a14:useLocalDpi xmlns:a14="http://schemas.microsoft.com/office/drawing/2010/main" val="0"/>
              </a:ext>
            </a:extLst>
          </a:blip>
          <a:srcRect t="2391" b="2391"/>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44" name="Freeform: Shape 43">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58320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748EB06-0720-46B3-ABFA-EB45728AD2D2}"/>
              </a:ext>
            </a:extLst>
          </p:cNvPr>
          <p:cNvSpPr>
            <a:spLocks noGrp="1"/>
          </p:cNvSpPr>
          <p:nvPr>
            <p:ph type="title"/>
          </p:nvPr>
        </p:nvSpPr>
        <p:spPr>
          <a:xfrm>
            <a:off x="643468" y="444616"/>
            <a:ext cx="4620584" cy="5243119"/>
          </a:xfrm>
        </p:spPr>
        <p:txBody>
          <a:bodyPr vert="horz" lIns="91440" tIns="45720" rIns="91440" bIns="45720" rtlCol="0" anchor="b">
            <a:noAutofit/>
          </a:bodyPr>
          <a:lstStyle/>
          <a:p>
            <a:br>
              <a:rPr lang="en-US" sz="1800" b="1" kern="1200" dirty="0">
                <a:solidFill>
                  <a:schemeClr val="tx1"/>
                </a:solidFill>
                <a:latin typeface="+mj-lt"/>
                <a:ea typeface="+mj-ea"/>
                <a:cs typeface="+mj-cs"/>
              </a:rPr>
            </a:br>
            <a:br>
              <a:rPr lang="en-US" sz="1800" b="1" kern="1200" dirty="0">
                <a:solidFill>
                  <a:schemeClr val="tx1"/>
                </a:solidFill>
                <a:latin typeface="+mj-lt"/>
                <a:ea typeface="+mj-ea"/>
                <a:cs typeface="+mj-cs"/>
              </a:rPr>
            </a:br>
            <a:r>
              <a:rPr lang="en-US" sz="1800" b="1" kern="1200" dirty="0">
                <a:solidFill>
                  <a:schemeClr val="tx1"/>
                </a:solidFill>
                <a:latin typeface="Baskerville Old Face" panose="02020602080505020303" pitchFamily="18" charset="0"/>
              </a:rPr>
              <a:t>Who Is Mrs. Johnson?</a:t>
            </a:r>
            <a:br>
              <a:rPr lang="en-US" sz="1800" kern="1200" dirty="0">
                <a:solidFill>
                  <a:schemeClr val="tx1"/>
                </a:solidFill>
                <a:latin typeface="Baskerville Old Face" panose="02020602080505020303" pitchFamily="18" charset="0"/>
              </a:rPr>
            </a:br>
            <a:br>
              <a:rPr lang="en-US" sz="1800" kern="1200" dirty="0">
                <a:solidFill>
                  <a:schemeClr val="tx1"/>
                </a:solidFill>
                <a:latin typeface="Baskerville Old Face" panose="02020602080505020303" pitchFamily="18" charset="0"/>
              </a:rPr>
            </a:br>
            <a:r>
              <a:rPr lang="en-US" sz="1800" kern="1200" dirty="0">
                <a:solidFill>
                  <a:schemeClr val="tx1"/>
                </a:solidFill>
                <a:latin typeface="Baskerville Old Face" panose="02020602080505020303" pitchFamily="18" charset="0"/>
              </a:rPr>
              <a:t>-A mom to Brady (5 ½ years) &amp; Dylan (3 years)</a:t>
            </a:r>
            <a:br>
              <a:rPr lang="en-US" sz="1800" kern="1200" dirty="0">
                <a:solidFill>
                  <a:schemeClr val="tx1"/>
                </a:solidFill>
                <a:latin typeface="Baskerville Old Face" panose="02020602080505020303" pitchFamily="18" charset="0"/>
              </a:rPr>
            </a:br>
            <a:r>
              <a:rPr lang="en-US" sz="1800" kern="1200" dirty="0">
                <a:solidFill>
                  <a:schemeClr val="tx1"/>
                </a:solidFill>
                <a:latin typeface="Baskerville Old Face" panose="02020602080505020303" pitchFamily="18" charset="0"/>
              </a:rPr>
              <a:t>-A wife to Eric for 9 years</a:t>
            </a:r>
            <a:br>
              <a:rPr lang="en-US" sz="1800" kern="1200" dirty="0">
                <a:solidFill>
                  <a:schemeClr val="tx1"/>
                </a:solidFill>
                <a:latin typeface="Baskerville Old Face" panose="02020602080505020303" pitchFamily="18" charset="0"/>
              </a:rPr>
            </a:br>
            <a:r>
              <a:rPr lang="en-US" sz="1800" kern="1200" dirty="0">
                <a:solidFill>
                  <a:schemeClr val="tx1"/>
                </a:solidFill>
                <a:latin typeface="Baskerville Old Face" panose="02020602080505020303" pitchFamily="18" charset="0"/>
              </a:rPr>
              <a:t>-An avid baker, chocolate addict and traveler</a:t>
            </a:r>
            <a:br>
              <a:rPr lang="en-US" sz="1800" kern="1200" dirty="0">
                <a:solidFill>
                  <a:schemeClr val="tx1"/>
                </a:solidFill>
                <a:latin typeface="Baskerville Old Face" panose="02020602080505020303" pitchFamily="18" charset="0"/>
              </a:rPr>
            </a:br>
            <a:r>
              <a:rPr lang="en-US" sz="1800" kern="1200" dirty="0">
                <a:solidFill>
                  <a:schemeClr val="tx1"/>
                </a:solidFill>
                <a:latin typeface="Baskerville Old Face" panose="02020602080505020303" pitchFamily="18" charset="0"/>
              </a:rPr>
              <a:t>-A product of Catholic grade school and high school</a:t>
            </a:r>
            <a:br>
              <a:rPr lang="en-US" sz="1800" kern="1200" dirty="0">
                <a:solidFill>
                  <a:schemeClr val="tx1"/>
                </a:solidFill>
                <a:latin typeface="Baskerville Old Face" panose="02020602080505020303" pitchFamily="18" charset="0"/>
              </a:rPr>
            </a:br>
            <a:r>
              <a:rPr lang="en-US" sz="1800" kern="1200" dirty="0">
                <a:solidFill>
                  <a:schemeClr val="tx1"/>
                </a:solidFill>
                <a:latin typeface="Baskerville Old Face" panose="02020602080505020303" pitchFamily="18" charset="0"/>
              </a:rPr>
              <a:t>-A teacher in her 20</a:t>
            </a:r>
            <a:r>
              <a:rPr lang="en-US" sz="1800" kern="1200" baseline="30000" dirty="0">
                <a:solidFill>
                  <a:schemeClr val="tx1"/>
                </a:solidFill>
                <a:latin typeface="Baskerville Old Face" panose="02020602080505020303" pitchFamily="18" charset="0"/>
              </a:rPr>
              <a:t>th</a:t>
            </a:r>
            <a:r>
              <a:rPr lang="en-US" sz="1800" kern="1200" dirty="0">
                <a:solidFill>
                  <a:schemeClr val="tx1"/>
                </a:solidFill>
                <a:latin typeface="Baskerville Old Face" panose="02020602080505020303" pitchFamily="18" charset="0"/>
              </a:rPr>
              <a:t> year of teacher! (Wow that makes me feel old.)</a:t>
            </a:r>
            <a:br>
              <a:rPr lang="en-US" sz="1800" kern="1200" dirty="0">
                <a:solidFill>
                  <a:schemeClr val="tx1"/>
                </a:solidFill>
                <a:latin typeface="Baskerville Old Face" panose="02020602080505020303" pitchFamily="18" charset="0"/>
              </a:rPr>
            </a:br>
            <a:br>
              <a:rPr lang="en-US" sz="1800" kern="1200" dirty="0">
                <a:solidFill>
                  <a:schemeClr val="tx1"/>
                </a:solidFill>
                <a:latin typeface="Baskerville Old Face" panose="02020602080505020303" pitchFamily="18" charset="0"/>
              </a:rPr>
            </a:br>
            <a:r>
              <a:rPr lang="en-US" sz="1800" b="1" u="sng" kern="1200" dirty="0">
                <a:solidFill>
                  <a:schemeClr val="tx1"/>
                </a:solidFill>
                <a:latin typeface="Baskerville Old Face" panose="02020602080505020303" pitchFamily="18" charset="0"/>
              </a:rPr>
              <a:t>Education</a:t>
            </a:r>
            <a:br>
              <a:rPr lang="en-US" sz="1800" kern="1200" dirty="0">
                <a:solidFill>
                  <a:schemeClr val="tx1"/>
                </a:solidFill>
                <a:latin typeface="Baskerville Old Face" panose="02020602080505020303" pitchFamily="18" charset="0"/>
              </a:rPr>
            </a:br>
            <a:br>
              <a:rPr lang="en-US" sz="1800" kern="1200" dirty="0">
                <a:solidFill>
                  <a:schemeClr val="tx1"/>
                </a:solidFill>
                <a:latin typeface="Baskerville Old Face" panose="02020602080505020303" pitchFamily="18" charset="0"/>
              </a:rPr>
            </a:br>
            <a:r>
              <a:rPr lang="en-US" sz="1800" kern="1200" dirty="0">
                <a:solidFill>
                  <a:schemeClr val="tx1"/>
                </a:solidFill>
                <a:latin typeface="Baskerville Old Face" panose="02020602080505020303" pitchFamily="18" charset="0"/>
              </a:rPr>
              <a:t>-B.S. Liberal Studies, Minor in Child Development, California Polytechnic University San Luis Obispo</a:t>
            </a:r>
            <a:br>
              <a:rPr lang="en-US" sz="1800" kern="1200" dirty="0">
                <a:solidFill>
                  <a:schemeClr val="tx1"/>
                </a:solidFill>
                <a:latin typeface="Baskerville Old Face" panose="02020602080505020303" pitchFamily="18" charset="0"/>
              </a:rPr>
            </a:br>
            <a:r>
              <a:rPr lang="en-US" sz="1800" kern="1200" dirty="0">
                <a:solidFill>
                  <a:schemeClr val="tx1"/>
                </a:solidFill>
                <a:latin typeface="Baskerville Old Face" panose="02020602080505020303" pitchFamily="18" charset="0"/>
              </a:rPr>
              <a:t>-Multi-Subject Cross-Cultural Language and Academic Credential (</a:t>
            </a:r>
            <a:r>
              <a:rPr lang="en-US" sz="1800" kern="1200" dirty="0" err="1">
                <a:solidFill>
                  <a:schemeClr val="tx1"/>
                </a:solidFill>
                <a:latin typeface="Baskerville Old Face" panose="02020602080505020303" pitchFamily="18" charset="0"/>
              </a:rPr>
              <a:t>CalPoly</a:t>
            </a:r>
            <a:r>
              <a:rPr lang="en-US" sz="1800" kern="1200" dirty="0">
                <a:solidFill>
                  <a:schemeClr val="tx1"/>
                </a:solidFill>
                <a:latin typeface="Baskerville Old Face" panose="02020602080505020303" pitchFamily="18" charset="0"/>
              </a:rPr>
              <a:t> SLO)</a:t>
            </a:r>
            <a:br>
              <a:rPr lang="en-US" sz="1800" kern="1200" dirty="0">
                <a:solidFill>
                  <a:schemeClr val="tx1"/>
                </a:solidFill>
                <a:latin typeface="Baskerville Old Face" panose="02020602080505020303" pitchFamily="18" charset="0"/>
              </a:rPr>
            </a:br>
            <a:r>
              <a:rPr lang="en-US" sz="1800" kern="1200" dirty="0">
                <a:solidFill>
                  <a:schemeClr val="tx1"/>
                </a:solidFill>
                <a:latin typeface="Baskerville Old Face" panose="02020602080505020303" pitchFamily="18" charset="0"/>
              </a:rPr>
              <a:t>-Autism Specialist Certified</a:t>
            </a:r>
            <a:br>
              <a:rPr lang="en-US" sz="1800" kern="1200" dirty="0">
                <a:solidFill>
                  <a:schemeClr val="tx1"/>
                </a:solidFill>
                <a:latin typeface="Baskerville Old Face" panose="02020602080505020303" pitchFamily="18" charset="0"/>
              </a:rPr>
            </a:br>
            <a:r>
              <a:rPr lang="en-US" sz="1800" kern="1200" dirty="0">
                <a:solidFill>
                  <a:schemeClr val="tx1"/>
                </a:solidFill>
                <a:latin typeface="Baskerville Old Face" panose="02020602080505020303" pitchFamily="18" charset="0"/>
              </a:rPr>
              <a:t>-19 years teaching in Catholic Schools in California and Arizona</a:t>
            </a:r>
          </a:p>
        </p:txBody>
      </p:sp>
      <p:pic>
        <p:nvPicPr>
          <p:cNvPr id="4" name="Picture 3">
            <a:extLst>
              <a:ext uri="{FF2B5EF4-FFF2-40B4-BE49-F238E27FC236}">
                <a16:creationId xmlns:a16="http://schemas.microsoft.com/office/drawing/2014/main" id="{901703A9-AF0A-4A30-981F-D943B93CD933}"/>
              </a:ext>
            </a:extLst>
          </p:cNvPr>
          <p:cNvPicPr>
            <a:picLocks noChangeAspect="1"/>
          </p:cNvPicPr>
          <p:nvPr/>
        </p:nvPicPr>
        <p:blipFill>
          <a:blip r:embed="rId2">
            <a:extLst>
              <a:ext uri="{28A0092B-C50C-407E-A947-70E740481C1C}">
                <a14:useLocalDpi xmlns:a14="http://schemas.microsoft.com/office/drawing/2010/main" val="0"/>
              </a:ext>
            </a:extLst>
          </a:blip>
          <a:stretch/>
        </p:blipFill>
        <p:spPr>
          <a:xfrm rot="5400000">
            <a:off x="6291860" y="1339850"/>
            <a:ext cx="5571066" cy="4178299"/>
          </a:xfrm>
          <a:prstGeom prst="rect">
            <a:avLst/>
          </a:prstGeom>
        </p:spPr>
      </p:pic>
    </p:spTree>
    <p:extLst>
      <p:ext uri="{BB962C8B-B14F-4D97-AF65-F5344CB8AC3E}">
        <p14:creationId xmlns:p14="http://schemas.microsoft.com/office/powerpoint/2010/main" val="3569993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58C3D1F3-9A79-4138-8B03-E03DE96E7AD0}"/>
              </a:ext>
            </a:extLst>
          </p:cNvPr>
          <p:cNvSpPr>
            <a:spLocks noGrp="1"/>
          </p:cNvSpPr>
          <p:nvPr>
            <p:ph type="ctrTitle"/>
          </p:nvPr>
        </p:nvSpPr>
        <p:spPr>
          <a:xfrm>
            <a:off x="874815" y="798703"/>
            <a:ext cx="5221185" cy="3072015"/>
          </a:xfrm>
        </p:spPr>
        <p:txBody>
          <a:bodyPr vert="horz" lIns="91440" tIns="45720" rIns="91440" bIns="45720" rtlCol="0" anchor="b">
            <a:normAutofit/>
          </a:bodyPr>
          <a:lstStyle/>
          <a:p>
            <a:r>
              <a:rPr lang="en-US">
                <a:latin typeface="Baskerville Old Face" panose="02020602080505020303" pitchFamily="18" charset="0"/>
              </a:rPr>
              <a:t>Take A Look Into 2A…</a:t>
            </a:r>
            <a:br>
              <a:rPr lang="en-US">
                <a:latin typeface="Baskerville Old Face" panose="02020602080505020303" pitchFamily="18" charset="0"/>
              </a:rPr>
            </a:br>
            <a:endParaRPr lang="en-US">
              <a:latin typeface="Baskerville Old Face" panose="02020602080505020303" pitchFamily="18" charset="0"/>
            </a:endParaRPr>
          </a:p>
        </p:txBody>
      </p:sp>
      <p:sp>
        <p:nvSpPr>
          <p:cNvPr id="3" name="Subtitle 2">
            <a:extLst>
              <a:ext uri="{FF2B5EF4-FFF2-40B4-BE49-F238E27FC236}">
                <a16:creationId xmlns:a16="http://schemas.microsoft.com/office/drawing/2014/main" id="{24DF69B3-C469-4142-A2C0-6F94EF8BBE46}"/>
              </a:ext>
            </a:extLst>
          </p:cNvPr>
          <p:cNvSpPr>
            <a:spLocks noGrp="1"/>
          </p:cNvSpPr>
          <p:nvPr>
            <p:ph type="subTitle" idx="1"/>
          </p:nvPr>
        </p:nvSpPr>
        <p:spPr>
          <a:xfrm>
            <a:off x="870148" y="3120705"/>
            <a:ext cx="5221185" cy="2944195"/>
          </a:xfrm>
        </p:spPr>
        <p:txBody>
          <a:bodyPr vert="horz" lIns="91440" tIns="45720" rIns="91440" bIns="45720" rtlCol="0" anchor="t">
            <a:normAutofit/>
          </a:bodyPr>
          <a:lstStyle/>
          <a:p>
            <a:r>
              <a:rPr lang="en-US" sz="2000" u="sng" dirty="0">
                <a:latin typeface="Baskerville Old Face" panose="02020602080505020303" pitchFamily="18" charset="0"/>
              </a:rPr>
              <a:t>Daily Morning Routine</a:t>
            </a:r>
          </a:p>
          <a:p>
            <a:pPr marL="342900" indent="-228600">
              <a:buFont typeface="Arial" panose="020B0604020202020204" pitchFamily="34" charset="0"/>
              <a:buChar char="•"/>
            </a:pPr>
            <a:r>
              <a:rPr lang="en-US" sz="2000" dirty="0">
                <a:latin typeface="Baskerville Old Face" panose="02020602080505020303" pitchFamily="18" charset="0"/>
              </a:rPr>
              <a:t>Wash Hands upon entering the room</a:t>
            </a:r>
          </a:p>
          <a:p>
            <a:pPr marL="342900" indent="-228600">
              <a:buFont typeface="Arial" panose="020B0604020202020204" pitchFamily="34" charset="0"/>
              <a:buChar char="•"/>
            </a:pPr>
            <a:r>
              <a:rPr lang="en-US" sz="2000" dirty="0">
                <a:latin typeface="Baskerville Old Face" panose="02020602080505020303" pitchFamily="18" charset="0"/>
              </a:rPr>
              <a:t>Morning Work</a:t>
            </a:r>
          </a:p>
          <a:p>
            <a:pPr marL="342900" indent="-228600">
              <a:buFont typeface="Arial" panose="020B0604020202020204" pitchFamily="34" charset="0"/>
              <a:buChar char="•"/>
            </a:pPr>
            <a:r>
              <a:rPr lang="en-US" sz="2000" dirty="0">
                <a:latin typeface="Baskerville Old Face" panose="02020602080505020303" pitchFamily="18" charset="0"/>
              </a:rPr>
              <a:t>Agenda and Reading Log Check</a:t>
            </a:r>
          </a:p>
          <a:p>
            <a:pPr marL="342900" indent="-228600">
              <a:buFont typeface="Arial" panose="020B0604020202020204" pitchFamily="34" charset="0"/>
              <a:buChar char="•"/>
            </a:pPr>
            <a:r>
              <a:rPr lang="en-US" sz="2000" dirty="0">
                <a:latin typeface="Baskerville Old Face" panose="02020602080505020303" pitchFamily="18" charset="0"/>
              </a:rPr>
              <a:t>Pledge, Prayer, Mission Statement</a:t>
            </a:r>
          </a:p>
          <a:p>
            <a:pPr marL="342900" indent="-228600">
              <a:buFont typeface="Arial" panose="020B0604020202020204" pitchFamily="34" charset="0"/>
              <a:buChar char="•"/>
            </a:pPr>
            <a:r>
              <a:rPr lang="en-US" sz="2000" dirty="0">
                <a:latin typeface="Baskerville Old Face" panose="02020602080505020303" pitchFamily="18" charset="0"/>
              </a:rPr>
              <a:t>Preview the daily schedule </a:t>
            </a:r>
          </a:p>
        </p:txBody>
      </p:sp>
      <p:sp>
        <p:nvSpPr>
          <p:cNvPr id="31" name="Freeform: Shape 30">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drawing of a cartoon character&#10;&#10;Description automatically generated">
            <a:extLst>
              <a:ext uri="{FF2B5EF4-FFF2-40B4-BE49-F238E27FC236}">
                <a16:creationId xmlns:a16="http://schemas.microsoft.com/office/drawing/2014/main" id="{38496C58-AD58-4316-9404-D4FF6019BF7C}"/>
              </a:ext>
            </a:extLst>
          </p:cNvPr>
          <p:cNvPicPr>
            <a:picLocks noChangeAspect="1"/>
          </p:cNvPicPr>
          <p:nvPr/>
        </p:nvPicPr>
        <p:blipFill rotWithShape="1">
          <a:blip r:embed="rId2">
            <a:extLst>
              <a:ext uri="{28A0092B-C50C-407E-A947-70E740481C1C}">
                <a14:useLocalDpi xmlns:a14="http://schemas.microsoft.com/office/drawing/2010/main" val="0"/>
              </a:ext>
            </a:extLst>
          </a:blip>
          <a:srcRect l="8789" r="1372" b="1"/>
          <a:stretch/>
        </p:blipFill>
        <p:spPr>
          <a:xfrm>
            <a:off x="7148441" y="1209578"/>
            <a:ext cx="3463874" cy="4055897"/>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35" name="Freeform: Shape 34">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Freeform: Shape 40">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4259233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B9651FA3-B4A1-4E98-9B71-4CF820877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2F9DF4-BDF7-4031-9149-BD35B7A0B907}"/>
              </a:ext>
            </a:extLst>
          </p:cNvPr>
          <p:cNvSpPr>
            <a:spLocks noGrp="1"/>
          </p:cNvSpPr>
          <p:nvPr>
            <p:ph type="title"/>
          </p:nvPr>
        </p:nvSpPr>
        <p:spPr>
          <a:xfrm>
            <a:off x="643466" y="539657"/>
            <a:ext cx="5334930" cy="5626251"/>
          </a:xfrm>
        </p:spPr>
        <p:txBody>
          <a:bodyPr vert="horz" lIns="91440" tIns="45720" rIns="91440" bIns="45720" rtlCol="0" anchor="b">
            <a:noAutofit/>
          </a:bodyPr>
          <a:lstStyle/>
          <a:p>
            <a:pPr algn="ctr"/>
            <a:r>
              <a:rPr lang="en-US" sz="1800" b="1" u="sng" dirty="0">
                <a:latin typeface="Baskerville Old Face" panose="02020602080505020303" pitchFamily="18" charset="0"/>
              </a:rPr>
              <a:t>Language Arts</a:t>
            </a:r>
            <a:br>
              <a:rPr lang="en-US" sz="1800" b="1" u="sng" dirty="0">
                <a:latin typeface="Baskerville Old Face" panose="02020602080505020303" pitchFamily="18" charset="0"/>
              </a:rPr>
            </a:br>
            <a:br>
              <a:rPr lang="en-US" sz="1800" b="1" u="sng" dirty="0">
                <a:latin typeface="Baskerville Old Face" panose="02020602080505020303" pitchFamily="18" charset="0"/>
              </a:rPr>
            </a:br>
            <a:r>
              <a:rPr lang="en-US" sz="1800" b="1" dirty="0">
                <a:latin typeface="Baskerville Old Face" panose="02020602080505020303" pitchFamily="18" charset="0"/>
              </a:rPr>
              <a:t>- </a:t>
            </a:r>
            <a:r>
              <a:rPr lang="en-US" sz="1800" dirty="0">
                <a:latin typeface="Baskerville Old Face" panose="02020602080505020303" pitchFamily="18" charset="0"/>
              </a:rPr>
              <a:t>CKLA Amplify Reading Series</a:t>
            </a:r>
            <a:br>
              <a:rPr lang="en-US" sz="1800" dirty="0">
                <a:latin typeface="Baskerville Old Face" panose="02020602080505020303" pitchFamily="18" charset="0"/>
              </a:rPr>
            </a:br>
            <a:r>
              <a:rPr lang="en-US" sz="1800" dirty="0">
                <a:latin typeface="Baskerville Old Face" panose="02020602080505020303" pitchFamily="18" charset="0"/>
              </a:rPr>
              <a:t>-Divided into 2 Strands</a:t>
            </a:r>
            <a:br>
              <a:rPr lang="en-US" sz="1800" dirty="0">
                <a:latin typeface="Baskerville Old Face" panose="02020602080505020303" pitchFamily="18" charset="0"/>
              </a:rPr>
            </a:br>
            <a:r>
              <a:rPr lang="en-US" sz="1800" b="1" u="sng" dirty="0">
                <a:latin typeface="Baskerville Old Face" panose="02020602080505020303" pitchFamily="18" charset="0"/>
              </a:rPr>
              <a:t>Skills:</a:t>
            </a:r>
            <a:r>
              <a:rPr lang="en-US" sz="1800" dirty="0">
                <a:latin typeface="Baskerville Old Face" panose="02020602080505020303" pitchFamily="18" charset="0"/>
              </a:rPr>
              <a:t> phonics, spelling, grammar, writing, decoding skills needed for independent reading</a:t>
            </a:r>
            <a:br>
              <a:rPr lang="en-US" sz="1800" dirty="0">
                <a:latin typeface="Baskerville Old Face" panose="02020602080505020303" pitchFamily="18" charset="0"/>
              </a:rPr>
            </a:br>
            <a:r>
              <a:rPr lang="en-US" sz="1800" b="1" u="sng" dirty="0">
                <a:latin typeface="Baskerville Old Face" panose="02020602080505020303" pitchFamily="18" charset="0"/>
              </a:rPr>
              <a:t>Knowledge:</a:t>
            </a:r>
            <a:r>
              <a:rPr lang="en-US" sz="1800" dirty="0">
                <a:latin typeface="Baskerville Old Face" panose="02020602080505020303" pitchFamily="18" charset="0"/>
              </a:rPr>
              <a:t> help students build the background knowledge and vocabulary critical to listening and reading comprehension</a:t>
            </a:r>
            <a:br>
              <a:rPr lang="en-US" sz="1800" dirty="0">
                <a:latin typeface="Baskerville Old Face" panose="02020602080505020303" pitchFamily="18" charset="0"/>
              </a:rPr>
            </a:br>
            <a:br>
              <a:rPr lang="en-US" sz="1800" dirty="0">
                <a:latin typeface="Baskerville Old Face" panose="02020602080505020303" pitchFamily="18" charset="0"/>
              </a:rPr>
            </a:br>
            <a:br>
              <a:rPr lang="en-US" sz="1800" dirty="0">
                <a:latin typeface="Baskerville Old Face" panose="02020602080505020303" pitchFamily="18" charset="0"/>
              </a:rPr>
            </a:br>
            <a:r>
              <a:rPr lang="en-US" sz="1800" b="1" u="sng" dirty="0">
                <a:latin typeface="Baskerville Old Face" panose="02020602080505020303" pitchFamily="18" charset="0"/>
              </a:rPr>
              <a:t>Handwriting</a:t>
            </a:r>
            <a:br>
              <a:rPr lang="en-US" sz="1800" b="1" u="sng" dirty="0">
                <a:latin typeface="Baskerville Old Face" panose="02020602080505020303" pitchFamily="18" charset="0"/>
              </a:rPr>
            </a:br>
            <a:r>
              <a:rPr lang="en-US" sz="1800" dirty="0">
                <a:latin typeface="Baskerville Old Face" panose="02020602080505020303" pitchFamily="18" charset="0"/>
              </a:rPr>
              <a:t>-</a:t>
            </a:r>
            <a:r>
              <a:rPr lang="en-US" sz="1800" dirty="0" err="1">
                <a:latin typeface="Baskerville Old Face" panose="02020602080505020303" pitchFamily="18" charset="0"/>
              </a:rPr>
              <a:t>Zaner-Bloser</a:t>
            </a:r>
            <a:br>
              <a:rPr lang="en-US" sz="1800" dirty="0">
                <a:latin typeface="Baskerville Old Face" panose="02020602080505020303" pitchFamily="18" charset="0"/>
              </a:rPr>
            </a:br>
            <a:r>
              <a:rPr lang="en-US" sz="1800" dirty="0">
                <a:latin typeface="Baskerville Old Face" panose="02020602080505020303" pitchFamily="18" charset="0"/>
              </a:rPr>
              <a:t>-Manuscript and Cursive</a:t>
            </a:r>
            <a:br>
              <a:rPr lang="en-US" sz="1800" dirty="0">
                <a:latin typeface="Baskerville Old Face" panose="02020602080505020303" pitchFamily="18" charset="0"/>
              </a:rPr>
            </a:br>
            <a:br>
              <a:rPr lang="en-US" sz="1800" dirty="0">
                <a:latin typeface="Baskerville Old Face" panose="02020602080505020303" pitchFamily="18" charset="0"/>
              </a:rPr>
            </a:br>
            <a:r>
              <a:rPr lang="en-US" sz="1800" b="1" u="sng" dirty="0">
                <a:latin typeface="Baskerville Old Face" panose="02020602080505020303" pitchFamily="18" charset="0"/>
              </a:rPr>
              <a:t>Math</a:t>
            </a:r>
            <a:br>
              <a:rPr lang="en-US" sz="1800" dirty="0">
                <a:latin typeface="Baskerville Old Face" panose="02020602080505020303" pitchFamily="18" charset="0"/>
              </a:rPr>
            </a:br>
            <a:r>
              <a:rPr lang="en-US" sz="1800" dirty="0">
                <a:latin typeface="Baskerville Old Face" panose="02020602080505020303" pitchFamily="18" charset="0"/>
              </a:rPr>
              <a:t>-Big Ideas (Workbook, interactive, hands on activities)</a:t>
            </a:r>
            <a:br>
              <a:rPr lang="en-US" sz="1800" dirty="0">
                <a:latin typeface="Baskerville Old Face" panose="02020602080505020303" pitchFamily="18" charset="0"/>
              </a:rPr>
            </a:br>
            <a:r>
              <a:rPr lang="en-US" sz="1800" dirty="0">
                <a:latin typeface="Baskerville Old Face" panose="02020602080505020303" pitchFamily="18" charset="0"/>
              </a:rPr>
              <a:t>-Problem solving skills through word problems</a:t>
            </a:r>
            <a:br>
              <a:rPr lang="en-US" sz="1800" dirty="0">
                <a:latin typeface="Baskerville Old Face" panose="02020602080505020303" pitchFamily="18" charset="0"/>
              </a:rPr>
            </a:br>
            <a:r>
              <a:rPr lang="en-US" sz="1800" dirty="0">
                <a:latin typeface="Baskerville Old Face" panose="02020602080505020303" pitchFamily="18" charset="0"/>
              </a:rPr>
              <a:t>-Mad Minutes to improve math fact fluency (multiplication)</a:t>
            </a:r>
            <a:br>
              <a:rPr lang="en-US" sz="1800" dirty="0">
                <a:latin typeface="Baskerville Old Face" panose="02020602080505020303" pitchFamily="18" charset="0"/>
              </a:rPr>
            </a:br>
            <a:r>
              <a:rPr lang="en-US" sz="1800" dirty="0">
                <a:latin typeface="Baskerville Old Face" panose="02020602080505020303" pitchFamily="18" charset="0"/>
              </a:rPr>
              <a:t>-Whole group lessons, independent and guided practice</a:t>
            </a:r>
            <a:br>
              <a:rPr lang="en-US" sz="1800" dirty="0">
                <a:latin typeface="Baskerville Old Face" panose="02020602080505020303" pitchFamily="18" charset="0"/>
              </a:rPr>
            </a:br>
            <a:endParaRPr lang="en-US" sz="1800" dirty="0">
              <a:latin typeface="Baskerville Old Face" panose="02020602080505020303" pitchFamily="18" charset="0"/>
            </a:endParaRPr>
          </a:p>
        </p:txBody>
      </p:sp>
      <p:sp>
        <p:nvSpPr>
          <p:cNvPr id="20" name="Freeform: Shape 10">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2" name="Freeform: Shape 12">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03994"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3" descr="A drawing of a face&#10;&#10;Description automatically generated">
            <a:extLst>
              <a:ext uri="{FF2B5EF4-FFF2-40B4-BE49-F238E27FC236}">
                <a16:creationId xmlns:a16="http://schemas.microsoft.com/office/drawing/2014/main" id="{F6BA28DE-1923-4021-AC27-E90BBA1246E4}"/>
              </a:ext>
            </a:extLst>
          </p:cNvPr>
          <p:cNvPicPr>
            <a:picLocks noChangeAspect="1"/>
          </p:cNvPicPr>
          <p:nvPr/>
        </p:nvPicPr>
        <p:blipFill rotWithShape="1">
          <a:blip r:embed="rId2">
            <a:extLst>
              <a:ext uri="{28A0092B-C50C-407E-A947-70E740481C1C}">
                <a14:useLocalDpi xmlns:a14="http://schemas.microsoft.com/office/drawing/2010/main" val="0"/>
              </a:ext>
            </a:extLst>
          </a:blip>
          <a:srcRect l="21193" r="22286" b="2"/>
          <a:stretch/>
        </p:blipFill>
        <p:spPr>
          <a:xfrm>
            <a:off x="6595884" y="57974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3" name="Freeform: Shape 14">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4213543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CC81228-CEA3-402B-B8E5-688F5BFA7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Arc 13">
            <a:extLst>
              <a:ext uri="{FF2B5EF4-FFF2-40B4-BE49-F238E27FC236}">
                <a16:creationId xmlns:a16="http://schemas.microsoft.com/office/drawing/2014/main" id="{BC0916B8-FF7A-4ECB-9FD7-C7668658D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011959" flipH="1">
            <a:off x="548353" y="314719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225739D8-E00F-45BB-AD53-E984A8738AE4}"/>
              </a:ext>
            </a:extLst>
          </p:cNvPr>
          <p:cNvSpPr>
            <a:spLocks noGrp="1"/>
          </p:cNvSpPr>
          <p:nvPr>
            <p:ph type="title"/>
          </p:nvPr>
        </p:nvSpPr>
        <p:spPr>
          <a:xfrm>
            <a:off x="874815" y="570452"/>
            <a:ext cx="5491090" cy="4764946"/>
          </a:xfrm>
        </p:spPr>
        <p:txBody>
          <a:bodyPr vert="horz" lIns="91440" tIns="45720" rIns="91440" bIns="45720" rtlCol="0" anchor="b">
            <a:noAutofit/>
          </a:bodyPr>
          <a:lstStyle/>
          <a:p>
            <a:r>
              <a:rPr lang="en-US" sz="2000" b="1" u="sng" kern="1200" dirty="0">
                <a:solidFill>
                  <a:schemeClr val="tx1"/>
                </a:solidFill>
                <a:latin typeface="+mj-lt"/>
                <a:ea typeface="+mj-ea"/>
                <a:cs typeface="+mj-cs"/>
              </a:rPr>
              <a:t>Religion</a:t>
            </a:r>
            <a:br>
              <a:rPr lang="en-US" sz="2000" u="sng"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-Morning &amp; Afternoon Prayer</a:t>
            </a: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-Weekly Mass, Special Intentions </a:t>
            </a: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-Jesus Our Guide, Faith and Life Series</a:t>
            </a: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-Reading from the Bible</a:t>
            </a: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a:t>
            </a:r>
            <a:r>
              <a:rPr lang="en-US" sz="2000" b="1" kern="1200" dirty="0">
                <a:solidFill>
                  <a:schemeClr val="tx1"/>
                </a:solidFill>
                <a:latin typeface="+mj-lt"/>
                <a:ea typeface="+mj-ea"/>
                <a:cs typeface="+mj-cs"/>
              </a:rPr>
              <a:t>Please seek out Sacrament preparation information from your own parish</a:t>
            </a: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b="1" u="sng" kern="1200" dirty="0">
                <a:solidFill>
                  <a:schemeClr val="tx1"/>
                </a:solidFill>
                <a:latin typeface="+mj-lt"/>
                <a:ea typeface="+mj-ea"/>
                <a:cs typeface="+mj-cs"/>
              </a:rPr>
              <a:t>Spelling</a:t>
            </a:r>
            <a:br>
              <a:rPr lang="en-US" sz="2000" u="sng"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-Words are taken from </a:t>
            </a:r>
            <a:r>
              <a:rPr lang="en-US" sz="2000" dirty="0"/>
              <a:t>unit phonics focuses</a:t>
            </a: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-Students receive words and sentences on Monday</a:t>
            </a: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-Tests are given on Friday</a:t>
            </a:r>
            <a:br>
              <a:rPr lang="en-US" sz="2000" kern="1200" dirty="0">
                <a:solidFill>
                  <a:schemeClr val="tx1"/>
                </a:solidFill>
                <a:latin typeface="+mj-lt"/>
                <a:ea typeface="+mj-ea"/>
                <a:cs typeface="+mj-cs"/>
              </a:rPr>
            </a:br>
            <a:endParaRPr lang="en-US" sz="2000" kern="1200" dirty="0">
              <a:solidFill>
                <a:schemeClr val="tx1"/>
              </a:solidFill>
              <a:latin typeface="+mj-lt"/>
              <a:ea typeface="+mj-ea"/>
              <a:cs typeface="+mj-cs"/>
            </a:endParaRPr>
          </a:p>
        </p:txBody>
      </p:sp>
      <p:pic>
        <p:nvPicPr>
          <p:cNvPr id="7" name="Picture 6" descr="A drawing of a cartoon character&#10;&#10;Description automatically generated">
            <a:extLst>
              <a:ext uri="{FF2B5EF4-FFF2-40B4-BE49-F238E27FC236}">
                <a16:creationId xmlns:a16="http://schemas.microsoft.com/office/drawing/2014/main" id="{1DFD4789-FC6E-4EEB-8259-2B081C9326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7733" y="654567"/>
            <a:ext cx="5169282" cy="5055421"/>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6" name="Rectangle 15">
            <a:extLst>
              <a:ext uri="{FF2B5EF4-FFF2-40B4-BE49-F238E27FC236}">
                <a16:creationId xmlns:a16="http://schemas.microsoft.com/office/drawing/2014/main" id="{9DC011D4-C95F-4B2E-9A3C-A46DCDE956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8584" y="447363"/>
            <a:ext cx="734141" cy="734141"/>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1442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10">
            <a:extLst>
              <a:ext uri="{FF2B5EF4-FFF2-40B4-BE49-F238E27FC236}">
                <a16:creationId xmlns:a16="http://schemas.microsoft.com/office/drawing/2014/main" id="{46187E64-7A77-4D13-A5F4-9AEC282BB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c">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3FEB541-021D-4E8A-B810-98A574DB5F62}"/>
              </a:ext>
            </a:extLst>
          </p:cNvPr>
          <p:cNvSpPr>
            <a:spLocks noGrp="1"/>
          </p:cNvSpPr>
          <p:nvPr>
            <p:ph type="title"/>
          </p:nvPr>
        </p:nvSpPr>
        <p:spPr>
          <a:xfrm>
            <a:off x="960180" y="1409461"/>
            <a:ext cx="5085580" cy="4282719"/>
          </a:xfrm>
        </p:spPr>
        <p:txBody>
          <a:bodyPr vert="horz" lIns="91440" tIns="45720" rIns="91440" bIns="45720" rtlCol="0" anchor="b">
            <a:normAutofit fontScale="90000"/>
          </a:bodyPr>
          <a:lstStyle/>
          <a:p>
            <a:br>
              <a:rPr lang="en-US" sz="1500" b="1" u="sng" dirty="0"/>
            </a:br>
            <a:br>
              <a:rPr lang="en-US" sz="1500" b="1" u="sng" dirty="0"/>
            </a:br>
            <a:br>
              <a:rPr lang="en-US" sz="1500" b="1" u="sng" dirty="0"/>
            </a:br>
            <a:br>
              <a:rPr lang="en-US" sz="1500" b="1" u="sng" dirty="0"/>
            </a:br>
            <a:r>
              <a:rPr lang="en-US" sz="2200" b="1" u="sng" dirty="0">
                <a:latin typeface="Baskerville Old Face" panose="02020602080505020303" pitchFamily="18" charset="0"/>
              </a:rPr>
              <a:t>Science/Social Studies</a:t>
            </a:r>
            <a:br>
              <a:rPr lang="en-US" sz="2200" b="1" u="sng" dirty="0">
                <a:latin typeface="Baskerville Old Face" panose="02020602080505020303" pitchFamily="18" charset="0"/>
              </a:rPr>
            </a:br>
            <a:br>
              <a:rPr lang="en-US" sz="2200" dirty="0">
                <a:latin typeface="Baskerville Old Face" panose="02020602080505020303" pitchFamily="18" charset="0"/>
              </a:rPr>
            </a:br>
            <a:r>
              <a:rPr lang="en-US" sz="2200" dirty="0">
                <a:latin typeface="Baskerville Old Face" panose="02020602080505020303" pitchFamily="18" charset="0"/>
              </a:rPr>
              <a:t>-Alternate Science &amp; Social Studies</a:t>
            </a:r>
            <a:br>
              <a:rPr lang="en-US" sz="2200" dirty="0">
                <a:latin typeface="Baskerville Old Face" panose="02020602080505020303" pitchFamily="18" charset="0"/>
              </a:rPr>
            </a:br>
            <a:r>
              <a:rPr lang="en-US" sz="2200" dirty="0">
                <a:latin typeface="Baskerville Old Face" panose="02020602080505020303" pitchFamily="18" charset="0"/>
              </a:rPr>
              <a:t>-Curriculum follows Diocesan &amp; State Standards</a:t>
            </a:r>
            <a:br>
              <a:rPr lang="en-US" sz="2200" dirty="0">
                <a:latin typeface="Baskerville Old Face" panose="02020602080505020303" pitchFamily="18" charset="0"/>
              </a:rPr>
            </a:br>
            <a:r>
              <a:rPr lang="en-US" sz="2200" dirty="0">
                <a:latin typeface="Baskerville Old Face" panose="02020602080505020303" pitchFamily="18" charset="0"/>
              </a:rPr>
              <a:t>-Hands on experiments, interactive learning, STEM labs</a:t>
            </a:r>
            <a:br>
              <a:rPr lang="en-US" sz="2200" dirty="0">
                <a:latin typeface="Baskerville Old Face" panose="02020602080505020303" pitchFamily="18" charset="0"/>
              </a:rPr>
            </a:br>
            <a:r>
              <a:rPr lang="en-US" sz="2200" dirty="0">
                <a:latin typeface="Baskerville Old Face" panose="02020602080505020303" pitchFamily="18" charset="0"/>
              </a:rPr>
              <a:t>-Social Studies and Science are also integrated in our reading series</a:t>
            </a:r>
            <a:br>
              <a:rPr lang="en-US" sz="2200" dirty="0">
                <a:latin typeface="Baskerville Old Face" panose="02020602080505020303" pitchFamily="18" charset="0"/>
              </a:rPr>
            </a:br>
            <a:br>
              <a:rPr lang="en-US" sz="2200" dirty="0">
                <a:latin typeface="Baskerville Old Face" panose="02020602080505020303" pitchFamily="18" charset="0"/>
              </a:rPr>
            </a:br>
            <a:br>
              <a:rPr lang="en-US" sz="1500" dirty="0"/>
            </a:br>
            <a:br>
              <a:rPr lang="en-US" sz="1500" dirty="0"/>
            </a:br>
            <a:br>
              <a:rPr lang="en-US" sz="1500" dirty="0"/>
            </a:br>
            <a:br>
              <a:rPr lang="en-US" sz="1500" dirty="0"/>
            </a:br>
            <a:br>
              <a:rPr lang="en-US" sz="1500" dirty="0"/>
            </a:br>
            <a:br>
              <a:rPr lang="en-US" sz="1500" dirty="0"/>
            </a:br>
            <a:br>
              <a:rPr lang="en-US" sz="1500" dirty="0"/>
            </a:br>
            <a:br>
              <a:rPr lang="en-US" sz="1500" dirty="0"/>
            </a:br>
            <a:endParaRPr lang="en-US" sz="1500" dirty="0"/>
          </a:p>
        </p:txBody>
      </p:sp>
      <p:sp>
        <p:nvSpPr>
          <p:cNvPr id="32" name="!!Oval">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9802" y="832686"/>
            <a:ext cx="1104943" cy="10749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6" name="Picture 5" descr="A picture containing drawing&#10;&#10;Description automatically generated">
            <a:extLst>
              <a:ext uri="{FF2B5EF4-FFF2-40B4-BE49-F238E27FC236}">
                <a16:creationId xmlns:a16="http://schemas.microsoft.com/office/drawing/2014/main" id="{5F055177-82AB-41CA-BA40-93A00924FEBC}"/>
              </a:ext>
            </a:extLst>
          </p:cNvPr>
          <p:cNvPicPr>
            <a:picLocks noChangeAspect="1"/>
          </p:cNvPicPr>
          <p:nvPr/>
        </p:nvPicPr>
        <p:blipFill rotWithShape="1">
          <a:blip r:embed="rId2">
            <a:extLst>
              <a:ext uri="{28A0092B-C50C-407E-A947-70E740481C1C}">
                <a14:useLocalDpi xmlns:a14="http://schemas.microsoft.com/office/drawing/2010/main" val="0"/>
              </a:ext>
            </a:extLst>
          </a:blip>
          <a:srcRect l="13366" r="16222"/>
          <a:stretch/>
        </p:blipFill>
        <p:spPr>
          <a:xfrm>
            <a:off x="6521381" y="773723"/>
            <a:ext cx="5194998" cy="5194998"/>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17" name="!!Rectangle">
            <a:extLst>
              <a:ext uri="{FF2B5EF4-FFF2-40B4-BE49-F238E27FC236}">
                <a16:creationId xmlns:a16="http://schemas.microsoft.com/office/drawing/2014/main" id="{0DA5DB8B-7E5C-4ABC-8069-A9A8806F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806" y="4790720"/>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049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7277A2C-8557-46A4-9D1B-01501ACF92E6}"/>
              </a:ext>
            </a:extLst>
          </p:cNvPr>
          <p:cNvSpPr>
            <a:spLocks noGrp="1"/>
          </p:cNvSpPr>
          <p:nvPr>
            <p:ph type="title"/>
          </p:nvPr>
        </p:nvSpPr>
        <p:spPr>
          <a:xfrm>
            <a:off x="643468" y="643467"/>
            <a:ext cx="4620584" cy="4567137"/>
          </a:xfrm>
        </p:spPr>
        <p:txBody>
          <a:bodyPr vert="horz" lIns="91440" tIns="45720" rIns="91440" bIns="45720" rtlCol="0" anchor="b">
            <a:normAutofit/>
          </a:bodyPr>
          <a:lstStyle/>
          <a:p>
            <a:r>
              <a:rPr lang="en-US" sz="2000" b="1" u="sng" kern="1200" dirty="0">
                <a:solidFill>
                  <a:schemeClr val="tx1"/>
                </a:solidFill>
                <a:latin typeface="Baskerville Old Face" panose="02020602080505020303" pitchFamily="18" charset="0"/>
              </a:rPr>
              <a:t>Projects and Other Information</a:t>
            </a:r>
            <a:br>
              <a:rPr lang="en-US" sz="2000" kern="1200" dirty="0">
                <a:solidFill>
                  <a:schemeClr val="tx1"/>
                </a:solidFill>
                <a:latin typeface="Baskerville Old Face" panose="02020602080505020303" pitchFamily="18" charset="0"/>
              </a:rPr>
            </a:br>
            <a:br>
              <a:rPr lang="en-US" sz="2000" kern="1200" dirty="0">
                <a:solidFill>
                  <a:schemeClr val="tx1"/>
                </a:solidFill>
                <a:latin typeface="Baskerville Old Face" panose="02020602080505020303" pitchFamily="18" charset="0"/>
              </a:rPr>
            </a:br>
            <a:r>
              <a:rPr lang="en-US" sz="2000" kern="1200" dirty="0">
                <a:solidFill>
                  <a:schemeClr val="tx1"/>
                </a:solidFill>
                <a:latin typeface="Baskerville Old Face" panose="02020602080505020303" pitchFamily="18" charset="0"/>
              </a:rPr>
              <a:t>-Students may receive projects and reports in lieu of normally scheduled assignments (President Projects, Saint Report, Book Talks).</a:t>
            </a:r>
            <a:br>
              <a:rPr lang="en-US" sz="2000" kern="1200" dirty="0">
                <a:solidFill>
                  <a:schemeClr val="tx1"/>
                </a:solidFill>
                <a:latin typeface="Baskerville Old Face" panose="02020602080505020303" pitchFamily="18" charset="0"/>
              </a:rPr>
            </a:br>
            <a:r>
              <a:rPr lang="en-US" sz="2000" kern="1200" dirty="0">
                <a:solidFill>
                  <a:schemeClr val="tx1"/>
                </a:solidFill>
                <a:latin typeface="Baskerville Old Face" panose="02020602080505020303" pitchFamily="18" charset="0"/>
              </a:rPr>
              <a:t>-Students will be given plenty of time and preparation.</a:t>
            </a:r>
            <a:br>
              <a:rPr lang="en-US" sz="2000" kern="1200" dirty="0">
                <a:solidFill>
                  <a:schemeClr val="tx1"/>
                </a:solidFill>
                <a:latin typeface="Baskerville Old Face" panose="02020602080505020303" pitchFamily="18" charset="0"/>
              </a:rPr>
            </a:br>
            <a:r>
              <a:rPr lang="en-US" sz="2000" kern="1200" dirty="0">
                <a:solidFill>
                  <a:schemeClr val="tx1"/>
                </a:solidFill>
                <a:latin typeface="Baskerville Old Face" panose="02020602080505020303" pitchFamily="18" charset="0"/>
              </a:rPr>
              <a:t>-Book Talks will be assigned quarterly. Book Talks very based on quarter.</a:t>
            </a:r>
            <a:br>
              <a:rPr lang="en-US" sz="2000" kern="1200" dirty="0">
                <a:solidFill>
                  <a:schemeClr val="tx1"/>
                </a:solidFill>
                <a:latin typeface="Baskerville Old Face" panose="02020602080505020303" pitchFamily="18" charset="0"/>
              </a:rPr>
            </a:br>
            <a:br>
              <a:rPr lang="en-US" sz="2000" kern="1200" dirty="0">
                <a:solidFill>
                  <a:schemeClr val="tx1"/>
                </a:solidFill>
                <a:latin typeface="Baskerville Old Face" panose="02020602080505020303" pitchFamily="18" charset="0"/>
              </a:rPr>
            </a:b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br>
              <a:rPr lang="en-US" sz="1800" kern="1200" dirty="0">
                <a:solidFill>
                  <a:schemeClr val="tx1"/>
                </a:solidFill>
                <a:latin typeface="+mj-lt"/>
                <a:ea typeface="+mj-ea"/>
                <a:cs typeface="+mj-cs"/>
              </a:rPr>
            </a:br>
            <a:endParaRPr lang="en-US" sz="1800" kern="1200" dirty="0">
              <a:solidFill>
                <a:schemeClr val="tx1"/>
              </a:solidFill>
              <a:latin typeface="+mj-lt"/>
              <a:ea typeface="+mj-ea"/>
              <a:cs typeface="+mj-cs"/>
            </a:endParaRPr>
          </a:p>
        </p:txBody>
      </p:sp>
      <p:pic>
        <p:nvPicPr>
          <p:cNvPr id="4" name="Picture 3" descr="A drawing of a cartoon character&#10;&#10;Description automatically generated">
            <a:extLst>
              <a:ext uri="{FF2B5EF4-FFF2-40B4-BE49-F238E27FC236}">
                <a16:creationId xmlns:a16="http://schemas.microsoft.com/office/drawing/2014/main" id="{E9B8701C-1301-4CDD-B92E-7FC4439B22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6253" y="1874714"/>
            <a:ext cx="4942280" cy="3108571"/>
          </a:xfrm>
          <a:prstGeom prst="rect">
            <a:avLst/>
          </a:prstGeom>
        </p:spPr>
      </p:pic>
    </p:spTree>
    <p:extLst>
      <p:ext uri="{BB962C8B-B14F-4D97-AF65-F5344CB8AC3E}">
        <p14:creationId xmlns:p14="http://schemas.microsoft.com/office/powerpoint/2010/main" val="876266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17C7A2-F350-45CB-A3DE-FBCD9E41BB55}"/>
              </a:ext>
            </a:extLst>
          </p:cNvPr>
          <p:cNvSpPr>
            <a:spLocks noGrp="1"/>
          </p:cNvSpPr>
          <p:nvPr>
            <p:ph type="title"/>
          </p:nvPr>
        </p:nvSpPr>
        <p:spPr>
          <a:xfrm>
            <a:off x="756189" y="477998"/>
            <a:ext cx="5425781" cy="5863903"/>
          </a:xfrm>
        </p:spPr>
        <p:txBody>
          <a:bodyPr vert="horz" lIns="91440" tIns="45720" rIns="91440" bIns="45720" rtlCol="0" anchor="b">
            <a:normAutofit fontScale="90000"/>
          </a:bodyPr>
          <a:lstStyle/>
          <a:p>
            <a:br>
              <a:rPr lang="en-US" sz="1500" b="1" u="sng" kern="1200" dirty="0">
                <a:solidFill>
                  <a:schemeClr val="tx1"/>
                </a:solidFill>
                <a:latin typeface="+mj-lt"/>
                <a:ea typeface="+mj-ea"/>
                <a:cs typeface="+mj-cs"/>
              </a:rPr>
            </a:br>
            <a:r>
              <a:rPr lang="en-US" sz="2200" b="1" u="sng" kern="1200" dirty="0">
                <a:solidFill>
                  <a:schemeClr val="tx1"/>
                </a:solidFill>
                <a:latin typeface="Baskerville Old Face" panose="02020602080505020303" pitchFamily="18" charset="0"/>
              </a:rPr>
              <a:t>Homework Policy</a:t>
            </a:r>
            <a:br>
              <a:rPr lang="en-US" sz="2200" b="1" u="sng" kern="1200" dirty="0">
                <a:solidFill>
                  <a:schemeClr val="tx1"/>
                </a:solidFill>
                <a:latin typeface="Baskerville Old Face" panose="02020602080505020303" pitchFamily="18" charset="0"/>
              </a:rPr>
            </a:br>
            <a:br>
              <a:rPr lang="en-US" sz="2200" kern="1200" dirty="0">
                <a:solidFill>
                  <a:schemeClr val="tx1"/>
                </a:solidFill>
                <a:latin typeface="Baskerville Old Face" panose="02020602080505020303" pitchFamily="18" charset="0"/>
              </a:rPr>
            </a:br>
            <a:r>
              <a:rPr lang="en-US" sz="2200" kern="1200" dirty="0">
                <a:solidFill>
                  <a:schemeClr val="tx1"/>
                </a:solidFill>
                <a:latin typeface="Baskerville Old Face" panose="02020602080505020303" pitchFamily="18" charset="0"/>
              </a:rPr>
              <a:t>-Homework is daily and expected to be turned in by 8 am the following day unless otherwise notified.</a:t>
            </a:r>
            <a:br>
              <a:rPr lang="en-US" sz="2200" kern="1200" dirty="0">
                <a:solidFill>
                  <a:schemeClr val="tx1"/>
                </a:solidFill>
                <a:latin typeface="Baskerville Old Face" panose="02020602080505020303" pitchFamily="18" charset="0"/>
              </a:rPr>
            </a:br>
            <a:br>
              <a:rPr lang="en-US" sz="2200" kern="1200" dirty="0">
                <a:solidFill>
                  <a:schemeClr val="tx1"/>
                </a:solidFill>
                <a:latin typeface="Baskerville Old Face" panose="02020602080505020303" pitchFamily="18" charset="0"/>
              </a:rPr>
            </a:br>
            <a:r>
              <a:rPr lang="en-US" sz="2200" kern="1200" dirty="0">
                <a:solidFill>
                  <a:schemeClr val="tx1"/>
                </a:solidFill>
                <a:latin typeface="Baskerville Old Face" panose="02020602080505020303" pitchFamily="18" charset="0"/>
              </a:rPr>
              <a:t>-Agendas are used daily &amp; need to come back daily signed.</a:t>
            </a:r>
            <a:br>
              <a:rPr lang="en-US" sz="2200" kern="1200" dirty="0">
                <a:solidFill>
                  <a:schemeClr val="tx1"/>
                </a:solidFill>
                <a:latin typeface="Baskerville Old Face" panose="02020602080505020303" pitchFamily="18" charset="0"/>
              </a:rPr>
            </a:br>
            <a:br>
              <a:rPr lang="en-US" sz="2200" kern="1200" dirty="0">
                <a:solidFill>
                  <a:schemeClr val="tx1"/>
                </a:solidFill>
                <a:latin typeface="Baskerville Old Face" panose="02020602080505020303" pitchFamily="18" charset="0"/>
              </a:rPr>
            </a:br>
            <a:r>
              <a:rPr lang="en-US" sz="2200" u="sng" kern="1200" dirty="0">
                <a:solidFill>
                  <a:schemeClr val="tx1"/>
                </a:solidFill>
                <a:latin typeface="Baskerville Old Face" panose="02020602080505020303" pitchFamily="18" charset="0"/>
              </a:rPr>
              <a:t>Reading Logs: </a:t>
            </a:r>
            <a:r>
              <a:rPr lang="en-US" sz="2200" kern="1200" dirty="0">
                <a:solidFill>
                  <a:schemeClr val="tx1"/>
                </a:solidFill>
                <a:latin typeface="Baskerville Old Face" panose="02020602080505020303" pitchFamily="18" charset="0"/>
              </a:rPr>
              <a:t>Students are expected to read 10 minutes daily. Parents need to sign off each night. Logs are checked daily. The log will be submitted into Schoology into Language Arts Thursday folder of the current week. </a:t>
            </a:r>
            <a:br>
              <a:rPr lang="en-US" sz="2200" kern="1200" dirty="0">
                <a:solidFill>
                  <a:schemeClr val="tx1"/>
                </a:solidFill>
                <a:latin typeface="Baskerville Old Face" panose="02020602080505020303" pitchFamily="18" charset="0"/>
              </a:rPr>
            </a:br>
            <a:br>
              <a:rPr lang="en-US" sz="2200" kern="1200" dirty="0">
                <a:solidFill>
                  <a:schemeClr val="tx1"/>
                </a:solidFill>
                <a:latin typeface="Baskerville Old Face" panose="02020602080505020303" pitchFamily="18" charset="0"/>
              </a:rPr>
            </a:br>
            <a:r>
              <a:rPr lang="en-US" sz="2200" u="sng" kern="1200" dirty="0">
                <a:solidFill>
                  <a:schemeClr val="tx1"/>
                </a:solidFill>
                <a:latin typeface="Baskerville Old Face" panose="02020602080505020303" pitchFamily="18" charset="0"/>
              </a:rPr>
              <a:t>Math:</a:t>
            </a:r>
            <a:r>
              <a:rPr lang="en-US" sz="2200" kern="1200" dirty="0">
                <a:solidFill>
                  <a:schemeClr val="tx1"/>
                </a:solidFill>
                <a:latin typeface="Baskerville Old Face" panose="02020602080505020303" pitchFamily="18" charset="0"/>
              </a:rPr>
              <a:t> Students will receive Math workbook or digital (IXL) homework 3-4 nights. These are meant as extra practice. </a:t>
            </a:r>
            <a:br>
              <a:rPr lang="en-US" sz="2200" kern="1200" dirty="0">
                <a:solidFill>
                  <a:schemeClr val="tx1"/>
                </a:solidFill>
                <a:latin typeface="Baskerville Old Face" panose="02020602080505020303" pitchFamily="18" charset="0"/>
              </a:rPr>
            </a:br>
            <a:br>
              <a:rPr lang="en-US" sz="2200" kern="1200" dirty="0">
                <a:solidFill>
                  <a:schemeClr val="tx1"/>
                </a:solidFill>
                <a:latin typeface="Baskerville Old Face" panose="02020602080505020303" pitchFamily="18" charset="0"/>
              </a:rPr>
            </a:br>
            <a:r>
              <a:rPr lang="en-US" sz="2200" u="sng" kern="1200" dirty="0">
                <a:solidFill>
                  <a:schemeClr val="tx1"/>
                </a:solidFill>
                <a:latin typeface="Baskerville Old Face" panose="02020602080505020303" pitchFamily="18" charset="0"/>
              </a:rPr>
              <a:t>IXL Math/Language Arts: </a:t>
            </a:r>
            <a:r>
              <a:rPr lang="en-US" sz="2200" kern="1200" dirty="0">
                <a:solidFill>
                  <a:schemeClr val="tx1"/>
                </a:solidFill>
                <a:latin typeface="Baskerville Old Face" panose="02020602080505020303" pitchFamily="18" charset="0"/>
              </a:rPr>
              <a:t>IXL practice in a given skill may be assigned as homework. </a:t>
            </a:r>
            <a:br>
              <a:rPr lang="en-US" sz="2200" kern="1200" dirty="0">
                <a:solidFill>
                  <a:schemeClr val="tx1"/>
                </a:solidFill>
                <a:latin typeface="Baskerville Old Face" panose="02020602080505020303" pitchFamily="18" charset="0"/>
              </a:rPr>
            </a:br>
            <a:endParaRPr lang="en-US" sz="2200" kern="1200" dirty="0">
              <a:solidFill>
                <a:schemeClr val="tx1"/>
              </a:solidFill>
              <a:latin typeface="Baskerville Old Face" panose="02020602080505020303" pitchFamily="18" charset="0"/>
            </a:endParaRPr>
          </a:p>
        </p:txBody>
      </p:sp>
      <p:sp>
        <p:nvSpPr>
          <p:cNvPr id="9" name="Freeform: Shape 8">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Oval 10">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Block Arc 12">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eeform: Shape 14">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7" name="Straight Connector 16">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1" name="Arc 20">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2526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765</TotalTime>
  <Words>1359</Words>
  <Application>Microsoft Office PowerPoint</Application>
  <PresentationFormat>Widescreen</PresentationFormat>
  <Paragraphs>31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Baskerville Old Face</vt:lpstr>
      <vt:lpstr>Calibri</vt:lpstr>
      <vt:lpstr>Calibri Light</vt:lpstr>
      <vt:lpstr>Office Theme</vt:lpstr>
      <vt:lpstr>2022-2023  Second Grade   Curriculum Night</vt:lpstr>
      <vt:lpstr> Welcome to 2A!  </vt:lpstr>
      <vt:lpstr>  Who Is Mrs. Johnson?  -A mom to Brady (5 ½ years) &amp; Dylan (3 years) -A wife to Eric for 9 years -An avid baker, chocolate addict and traveler -A product of Catholic grade school and high school -A teacher in her 20th year of teacher! (Wow that makes me feel old.)  Education  -B.S. Liberal Studies, Minor in Child Development, California Polytechnic University San Luis Obispo -Multi-Subject Cross-Cultural Language and Academic Credential (CalPoly SLO) -Autism Specialist Certified -19 years teaching in Catholic Schools in California and Arizona</vt:lpstr>
      <vt:lpstr>Take A Look Into 2A… </vt:lpstr>
      <vt:lpstr>Language Arts  - CKLA Amplify Reading Series -Divided into 2 Strands Skills: phonics, spelling, grammar, writing, decoding skills needed for independent reading Knowledge: help students build the background knowledge and vocabulary critical to listening and reading comprehension   Handwriting -Zaner-Bloser -Manuscript and Cursive  Math -Big Ideas (Workbook, interactive, hands on activities) -Problem solving skills through word problems -Mad Minutes to improve math fact fluency (multiplication) -Whole group lessons, independent and guided practice </vt:lpstr>
      <vt:lpstr>Religion  -Morning &amp; Afternoon Prayer -Weekly Mass, Special Intentions  -Jesus Our Guide, Faith and Life Series -Reading from the Bible -Please seek out Sacrament preparation information from your own parish    Spelling  -Words are taken from unit phonics focuses -Students receive words and sentences on Monday -Tests are given on Friday </vt:lpstr>
      <vt:lpstr>    Science/Social Studies  -Alternate Science &amp; Social Studies -Curriculum follows Diocesan &amp; State Standards -Hands on experiments, interactive learning, STEM labs -Social Studies and Science are also integrated in our reading series          </vt:lpstr>
      <vt:lpstr>Projects and Other Information  -Students may receive projects and reports in lieu of normally scheduled assignments (President Projects, Saint Report, Book Talks). -Students will be given plenty of time and preparation. -Book Talks will be assigned quarterly. Book Talks very based on quarter.      </vt:lpstr>
      <vt:lpstr> Homework Policy  -Homework is daily and expected to be turned in by 8 am the following day unless otherwise notified.  -Agendas are used daily &amp; need to come back daily signed.  Reading Logs: Students are expected to read 10 minutes daily. Parents need to sign off each night. Logs are checked daily. The log will be submitted into Schoology into Language Arts Thursday folder of the current week.   Math: Students will receive Math workbook or digital (IXL) homework 3-4 nights. These are meant as extra practice.   IXL Math/Language Arts: IXL practice in a given skill may be assigned as homework.  </vt:lpstr>
      <vt:lpstr>Classroom Discipline  Class DOJO  -Students may earn or lose points for following classroom rules, expectations, turning in homework on time and participation throughout the day in all classes. -Students are shown their points at the end of every day and it is their responsibility to claim rewards.   Additional Actions:  -Name on board -Reflection time during recess on what better choices could have been made -Incident Reports  Our main goal in 2A is for students to accept responsibility for both negative and positive choices. If a student is able to acknowledge that they made a mistake, then they are able to learn from that mistake and make a better choice next time. </vt:lpstr>
      <vt:lpstr>        ITBS -Spring date TBD   Drop Off -Classroom doors will open at 7:30  -Students will have daily morning bell work to be completed by 8:10 am.  Absences -If your child is absent, any missed work that cannot be completed in class will be sent home. They have the same number of days missed to complete the assignments.    Schoology  -Students will begin to use Schoology in the second half of the year to complete quizzes, assignments or submit work.  -This is to help them transition into using Schoology in 3rd grade -Graded Work can be viewed in Schoology  Grades -Grades are updated daily. Please access RenWeb for student grades and comments.  </vt:lpstr>
      <vt:lpstr>Other Continued…  Snack -Every morning -Please be sure to adhere to Diocese policy (healthy options only) -No nuts!  Lunch -In the classroom -No Nuts until we return to cafeteria lunch  Birthdays -We love to celebrate birthdays in 2A. I ask that you please reach out to me before sending in treats to the class.  </vt:lpstr>
      <vt:lpstr>Student Expectations  Work Ethic: Students are expected to put in their full effort into neatness, answering questions correctly and thoroughly, turning in assignments on time, participating in class and showing their teachers, classmates and themselves respect.    Self-Accountability: Students are responsible for entering and exiting their classroom prepared for the day ahead. It is their responsibility to have their work, be ready to participate and be kind to one another.  Please help support their independence and encourage a strong work ethic. Mistakes happen, please help them learn from their mistakes. If an assignment was accidentally not completed, I encourage them to turn it in the following day and to accept that consequences. It will help them in the end.   Agendas/Yellow Folder/Green Folder -Homework &amp; Spelling words will be written down by the student in agendas. -Yellow folders (HW) and agendas should come back and forth to school everyday. -Friday Green Folders will have graded paperwork and returned on Mondays with parent log signed.</vt:lpstr>
      <vt:lpstr> It Takes A Village…   If you ever have a question or concern, please feel free to email me.   Communication is one of my top priorities. Nothing should come as a surprise.   Weekly Newsletters are posted to our class website every Sunday.  I do my best to respond to emails promptly. Please don’t ever feel that I’m ignoring your email.    Homework is posted daily by 3:30 pm. on our class website.  Remember we are all in this journey together, students, parents and teachers. Unexpected life events happen. Let’s help each other out. Thank you for your patience, flexibility, kindness and support. Let’s make this year a great 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Second Grade   Curriculum Night</dc:title>
  <dc:creator>Sonia Johnson</dc:creator>
  <cp:lastModifiedBy>Sonia Johnson</cp:lastModifiedBy>
  <cp:revision>24</cp:revision>
  <cp:lastPrinted>2022-08-24T19:06:05Z</cp:lastPrinted>
  <dcterms:created xsi:type="dcterms:W3CDTF">2020-08-26T03:30:07Z</dcterms:created>
  <dcterms:modified xsi:type="dcterms:W3CDTF">2022-08-24T19:06:16Z</dcterms:modified>
</cp:coreProperties>
</file>